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04" d="100"/>
          <a:sy n="104" d="100"/>
        </p:scale>
        <p:origin x="232" y="5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77072" y="3336035"/>
            <a:ext cx="3291840" cy="3200400"/>
          </a:xfrm>
          <a:custGeom>
            <a:avLst/>
            <a:gdLst/>
            <a:ahLst/>
            <a:cxnLst/>
            <a:rect l="l" t="t" r="r" b="b"/>
            <a:pathLst>
              <a:path w="3291840" h="3200400">
                <a:moveTo>
                  <a:pt x="3291839" y="0"/>
                </a:moveTo>
                <a:lnTo>
                  <a:pt x="0" y="3200400"/>
                </a:lnTo>
                <a:lnTo>
                  <a:pt x="3291839" y="3200400"/>
                </a:lnTo>
                <a:lnTo>
                  <a:pt x="32918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2366" y="624077"/>
            <a:ext cx="10906125" cy="5608320"/>
          </a:xfrm>
          <a:custGeom>
            <a:avLst/>
            <a:gdLst/>
            <a:ahLst/>
            <a:cxnLst/>
            <a:rect l="l" t="t" r="r" b="b"/>
            <a:pathLst>
              <a:path w="10906125" h="5608320">
                <a:moveTo>
                  <a:pt x="0" y="5608320"/>
                </a:moveTo>
                <a:lnTo>
                  <a:pt x="10905744" y="5608320"/>
                </a:lnTo>
                <a:lnTo>
                  <a:pt x="10905744" y="0"/>
                </a:lnTo>
                <a:lnTo>
                  <a:pt x="0" y="0"/>
                </a:lnTo>
                <a:lnTo>
                  <a:pt x="0" y="5608320"/>
                </a:lnTo>
                <a:close/>
              </a:path>
            </a:pathLst>
          </a:custGeom>
          <a:ln w="1905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4107" y="344551"/>
            <a:ext cx="6285865" cy="4465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676"/>
            <a:ext cx="8004175" cy="747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20316"/>
            <a:ext cx="10314305" cy="4022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ps.unl.edu/lets-tal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6F5101C-7709-BAD4-3088-CB5EE1946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5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4DB83EC8-2E0A-74A5-EA9D-336E89C58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Thank</a:t>
            </a:r>
            <a:r>
              <a:rPr spc="-225" dirty="0"/>
              <a:t> </a:t>
            </a:r>
            <a:r>
              <a:rPr spc="-20" dirty="0"/>
              <a:t>you!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/>
              <a:t>If</a:t>
            </a:r>
            <a:r>
              <a:rPr spc="-70" dirty="0"/>
              <a:t> </a:t>
            </a:r>
            <a:r>
              <a:rPr spc="-30" dirty="0"/>
              <a:t>you’d</a:t>
            </a:r>
            <a:r>
              <a:rPr spc="-70" dirty="0"/>
              <a:t> </a:t>
            </a:r>
            <a:r>
              <a:rPr dirty="0"/>
              <a:t>like</a:t>
            </a:r>
            <a:r>
              <a:rPr spc="-7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connect</a:t>
            </a:r>
            <a:r>
              <a:rPr spc="-60" dirty="0"/>
              <a:t> </a:t>
            </a:r>
            <a:r>
              <a:rPr dirty="0"/>
              <a:t>with</a:t>
            </a:r>
            <a:r>
              <a:rPr spc="-75" dirty="0"/>
              <a:t> </a:t>
            </a:r>
            <a:r>
              <a:rPr spc="-10" dirty="0"/>
              <a:t>Counseling</a:t>
            </a:r>
            <a:r>
              <a:rPr spc="-8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spc="-10" dirty="0"/>
              <a:t>Psychological</a:t>
            </a:r>
            <a:r>
              <a:rPr spc="-70" dirty="0"/>
              <a:t> </a:t>
            </a:r>
            <a:r>
              <a:rPr dirty="0"/>
              <a:t>Services</a:t>
            </a:r>
            <a:r>
              <a:rPr spc="-70" dirty="0"/>
              <a:t> </a:t>
            </a:r>
            <a:r>
              <a:rPr dirty="0"/>
              <a:t>(CAPS),</a:t>
            </a:r>
            <a:r>
              <a:rPr spc="-70" dirty="0"/>
              <a:t> </a:t>
            </a:r>
            <a:r>
              <a:rPr spc="-10" dirty="0"/>
              <a:t>we’re</a:t>
            </a:r>
            <a:r>
              <a:rPr spc="-55" dirty="0"/>
              <a:t> </a:t>
            </a:r>
            <a:r>
              <a:rPr dirty="0"/>
              <a:t>here</a:t>
            </a:r>
            <a:r>
              <a:rPr spc="-70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pc="-20" dirty="0"/>
              <a:t>you.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/>
          </a:p>
          <a:p>
            <a:pPr marL="12700">
              <a:lnSpc>
                <a:spcPts val="2470"/>
              </a:lnSpc>
            </a:pPr>
            <a:r>
              <a:rPr b="1" dirty="0">
                <a:latin typeface="Calibri"/>
                <a:cs typeface="Calibri"/>
              </a:rPr>
              <a:t>Individual</a:t>
            </a:r>
            <a:r>
              <a:rPr b="1" spc="-1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Counseling</a:t>
            </a:r>
          </a:p>
          <a:p>
            <a:pPr marL="12700">
              <a:lnSpc>
                <a:spcPts val="2470"/>
              </a:lnSpc>
            </a:pPr>
            <a:r>
              <a:rPr dirty="0"/>
              <a:t>Call</a:t>
            </a:r>
            <a:r>
              <a:rPr spc="-7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schedule</a:t>
            </a:r>
            <a:r>
              <a:rPr spc="-50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spc="-10" dirty="0"/>
              <a:t>appointment:</a:t>
            </a:r>
            <a:r>
              <a:rPr spc="-45" dirty="0"/>
              <a:t> </a:t>
            </a:r>
            <a:r>
              <a:rPr dirty="0"/>
              <a:t>(402)</a:t>
            </a:r>
            <a:r>
              <a:rPr spc="-60" dirty="0"/>
              <a:t> </a:t>
            </a:r>
            <a:r>
              <a:rPr spc="-10" dirty="0"/>
              <a:t>472-</a:t>
            </a:r>
            <a:r>
              <a:rPr spc="-20" dirty="0"/>
              <a:t>7450</a:t>
            </a:r>
          </a:p>
          <a:p>
            <a:pPr marL="12700">
              <a:lnSpc>
                <a:spcPts val="2470"/>
              </a:lnSpc>
              <a:spcBef>
                <a:spcPts val="1955"/>
              </a:spcBef>
            </a:pPr>
            <a:r>
              <a:rPr b="1" spc="-10" dirty="0">
                <a:latin typeface="Calibri"/>
                <a:cs typeface="Calibri"/>
              </a:rPr>
              <a:t>Let’s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Talk</a:t>
            </a:r>
          </a:p>
          <a:p>
            <a:pPr marL="12700">
              <a:lnSpc>
                <a:spcPts val="2305"/>
              </a:lnSpc>
            </a:pPr>
            <a:r>
              <a:rPr dirty="0"/>
              <a:t>Chat</a:t>
            </a:r>
            <a:r>
              <a:rPr spc="-40" dirty="0"/>
              <a:t> </a:t>
            </a:r>
            <a:r>
              <a:rPr spc="-10" dirty="0"/>
              <a:t>informally</a:t>
            </a:r>
            <a:r>
              <a:rPr spc="-45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20" dirty="0"/>
              <a:t>professional</a:t>
            </a:r>
            <a:r>
              <a:rPr spc="-55" dirty="0"/>
              <a:t> </a:t>
            </a:r>
            <a:r>
              <a:rPr dirty="0"/>
              <a:t>from</a:t>
            </a:r>
            <a:r>
              <a:rPr spc="-20" dirty="0"/>
              <a:t> </a:t>
            </a:r>
            <a:r>
              <a:rPr dirty="0"/>
              <a:t>CAPS.</a:t>
            </a:r>
            <a:r>
              <a:rPr spc="-50" dirty="0"/>
              <a:t> </a:t>
            </a:r>
            <a:r>
              <a:rPr dirty="0"/>
              <a:t>Learn</a:t>
            </a:r>
            <a:r>
              <a:rPr spc="-40" dirty="0"/>
              <a:t> </a:t>
            </a:r>
            <a:r>
              <a:rPr dirty="0"/>
              <a:t>more</a:t>
            </a:r>
            <a:r>
              <a:rPr spc="-30" dirty="0"/>
              <a:t> </a:t>
            </a:r>
            <a:r>
              <a:rPr dirty="0"/>
              <a:t>at</a:t>
            </a:r>
            <a:r>
              <a:rPr spc="-5" dirty="0"/>
              <a:t> </a:t>
            </a:r>
            <a:r>
              <a:rPr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https://caps.unl.edu/lets-</a:t>
            </a:r>
            <a:r>
              <a:rPr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talk</a:t>
            </a:r>
          </a:p>
          <a:p>
            <a:pPr marL="241300" indent="-229235">
              <a:lnSpc>
                <a:spcPts val="23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/>
              <a:t>Virtual</a:t>
            </a:r>
            <a:r>
              <a:rPr spc="-80" dirty="0"/>
              <a:t> </a:t>
            </a:r>
            <a:r>
              <a:rPr dirty="0"/>
              <a:t>sessions</a:t>
            </a:r>
            <a:r>
              <a:rPr spc="-55" dirty="0"/>
              <a:t> </a:t>
            </a:r>
            <a:r>
              <a:rPr dirty="0"/>
              <a:t>are</a:t>
            </a:r>
            <a:r>
              <a:rPr spc="-60" dirty="0"/>
              <a:t> </a:t>
            </a:r>
            <a:r>
              <a:rPr spc="-10" dirty="0"/>
              <a:t>available</a:t>
            </a:r>
            <a:r>
              <a:rPr spc="-90" dirty="0"/>
              <a:t> </a:t>
            </a:r>
            <a:r>
              <a:rPr dirty="0"/>
              <a:t>by</a:t>
            </a:r>
            <a:r>
              <a:rPr spc="-55" dirty="0"/>
              <a:t> </a:t>
            </a:r>
            <a:r>
              <a:rPr spc="-10" dirty="0"/>
              <a:t>appointment.</a:t>
            </a:r>
          </a:p>
          <a:p>
            <a:pPr marL="241300" indent="-229235">
              <a:lnSpc>
                <a:spcPts val="2465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pc="-20" dirty="0"/>
              <a:t>In-</a:t>
            </a:r>
            <a:r>
              <a:rPr dirty="0"/>
              <a:t>person</a:t>
            </a:r>
            <a:r>
              <a:rPr spc="-75" dirty="0"/>
              <a:t> </a:t>
            </a:r>
            <a:r>
              <a:rPr dirty="0"/>
              <a:t>sessions</a:t>
            </a:r>
            <a:r>
              <a:rPr spc="-60" dirty="0"/>
              <a:t> </a:t>
            </a:r>
            <a:r>
              <a:rPr spc="-10" dirty="0"/>
              <a:t>available</a:t>
            </a:r>
            <a:r>
              <a:rPr spc="-80" dirty="0"/>
              <a:t> </a:t>
            </a:r>
            <a:r>
              <a:rPr spc="-10" dirty="0"/>
              <a:t>through</a:t>
            </a:r>
            <a:r>
              <a:rPr spc="-75" dirty="0"/>
              <a:t> </a:t>
            </a:r>
            <a:r>
              <a:rPr dirty="0"/>
              <a:t>TRIO</a:t>
            </a:r>
            <a:r>
              <a:rPr spc="-45" dirty="0"/>
              <a:t> </a:t>
            </a:r>
            <a:r>
              <a:rPr dirty="0"/>
              <a:t>or</a:t>
            </a:r>
            <a:r>
              <a:rPr spc="-70" dirty="0"/>
              <a:t> </a:t>
            </a:r>
            <a:r>
              <a:rPr dirty="0"/>
              <a:t>Military</a:t>
            </a:r>
            <a:r>
              <a:rPr spc="-65" dirty="0"/>
              <a:t> </a:t>
            </a:r>
            <a:r>
              <a:rPr dirty="0"/>
              <a:t>&amp;</a:t>
            </a:r>
            <a:r>
              <a:rPr spc="-70" dirty="0"/>
              <a:t> </a:t>
            </a:r>
            <a:r>
              <a:rPr spc="-30" dirty="0"/>
              <a:t>Veteran</a:t>
            </a:r>
            <a:r>
              <a:rPr spc="-50" dirty="0"/>
              <a:t> </a:t>
            </a:r>
            <a:r>
              <a:rPr dirty="0"/>
              <a:t>Success</a:t>
            </a:r>
            <a:r>
              <a:rPr spc="-60" dirty="0"/>
              <a:t> </a:t>
            </a:r>
            <a:r>
              <a:rPr spc="-10" dirty="0"/>
              <a:t>Center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/>
          </a:p>
          <a:p>
            <a:pPr marL="12700">
              <a:lnSpc>
                <a:spcPct val="100000"/>
              </a:lnSpc>
            </a:pPr>
            <a:r>
              <a:rPr spc="-10" dirty="0"/>
              <a:t>Counseling</a:t>
            </a:r>
            <a:r>
              <a:rPr spc="-6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20" dirty="0"/>
              <a:t>Psychological</a:t>
            </a:r>
            <a:r>
              <a:rPr spc="-65" dirty="0"/>
              <a:t> </a:t>
            </a:r>
            <a:r>
              <a:rPr dirty="0"/>
              <a:t>Services</a:t>
            </a:r>
            <a:r>
              <a:rPr spc="-45" dirty="0"/>
              <a:t> </a:t>
            </a:r>
            <a:r>
              <a:rPr dirty="0"/>
              <a:t>|</a:t>
            </a:r>
            <a:r>
              <a:rPr spc="-55" dirty="0"/>
              <a:t> </a:t>
            </a:r>
            <a:r>
              <a:rPr spc="-10" dirty="0"/>
              <a:t>Located</a:t>
            </a:r>
            <a:r>
              <a:rPr spc="-4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University</a:t>
            </a:r>
            <a:r>
              <a:rPr spc="-55" dirty="0"/>
              <a:t> </a:t>
            </a:r>
            <a:r>
              <a:rPr dirty="0"/>
              <a:t>Health</a:t>
            </a:r>
            <a:r>
              <a:rPr spc="-55" dirty="0"/>
              <a:t> </a:t>
            </a:r>
            <a:r>
              <a:rPr spc="-35" dirty="0"/>
              <a:t>Center,</a:t>
            </a:r>
            <a:r>
              <a:rPr spc="-30" dirty="0"/>
              <a:t> </a:t>
            </a:r>
            <a:r>
              <a:rPr dirty="0"/>
              <a:t>Level</a:t>
            </a:r>
            <a:r>
              <a:rPr spc="-45" dirty="0"/>
              <a:t> </a:t>
            </a:r>
            <a:r>
              <a:rPr spc="-25" dirty="0"/>
              <a:t>Two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49031A-FE8B-F3B7-F8DE-98BFBFC09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Understand</a:t>
            </a:r>
            <a:r>
              <a:rPr spc="-204" dirty="0"/>
              <a:t> </a:t>
            </a:r>
            <a:r>
              <a:rPr spc="-75" dirty="0"/>
              <a:t>Your</a:t>
            </a:r>
            <a:r>
              <a:rPr spc="-170" dirty="0"/>
              <a:t> </a:t>
            </a:r>
            <a:r>
              <a:rPr dirty="0"/>
              <a:t>Own</a:t>
            </a:r>
            <a:r>
              <a:rPr spc="-180" dirty="0"/>
              <a:t> </a:t>
            </a:r>
            <a:r>
              <a:rPr dirty="0"/>
              <a:t>Conflict</a:t>
            </a:r>
            <a:r>
              <a:rPr spc="-165" dirty="0"/>
              <a:t> </a:t>
            </a:r>
            <a:r>
              <a:rPr spc="-10" dirty="0"/>
              <a:t>Style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24745" cy="4147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296545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Calibri"/>
                <a:cs typeface="Calibri"/>
              </a:rPr>
              <a:t>When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emotions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high,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often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go-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patterns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we </a:t>
            </a:r>
            <a:r>
              <a:rPr sz="2800" dirty="0">
                <a:latin typeface="Calibri"/>
                <a:cs typeface="Calibri"/>
              </a:rPr>
              <a:t>deal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them.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fight,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flight,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freeze?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Calibri"/>
                <a:cs typeface="Calibri"/>
              </a:rPr>
              <a:t>How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good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receiving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feedback?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Calibri"/>
                <a:cs typeface="Calibri"/>
              </a:rPr>
              <a:t>Develop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ways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grounding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yourself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conflict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don’t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just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default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conflict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style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Breathing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long,</a:t>
            </a:r>
            <a:r>
              <a:rPr sz="2400" spc="-30" dirty="0">
                <a:latin typeface="Calibri"/>
                <a:cs typeface="Calibri"/>
              </a:rPr>
              <a:t> slow,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deep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through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stomach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Feeling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ground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20" dirty="0">
                <a:latin typeface="Calibri"/>
                <a:cs typeface="Calibri"/>
              </a:rPr>
              <a:t>Taking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break</a:t>
            </a:r>
            <a:endParaRPr sz="2400">
              <a:latin typeface="Calibri"/>
              <a:cs typeface="Calibri"/>
            </a:endParaRPr>
          </a:p>
          <a:p>
            <a:pPr marL="698500" marR="344170" lvl="1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Engaging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care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before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(ex: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walk,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journaling,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talking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someone </a:t>
            </a:r>
            <a:r>
              <a:rPr sz="2400" dirty="0">
                <a:latin typeface="Calibri"/>
                <a:cs typeface="Calibri"/>
              </a:rPr>
              <a:t>outside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conflict)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4C6F64CA-F317-C1FC-7C39-49F70DBF2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165" dirty="0"/>
              <a:t> </a:t>
            </a:r>
            <a:r>
              <a:rPr dirty="0"/>
              <a:t>COIN</a:t>
            </a:r>
            <a:r>
              <a:rPr spc="-165" dirty="0"/>
              <a:t> </a:t>
            </a:r>
            <a:r>
              <a:rPr dirty="0"/>
              <a:t>Model</a:t>
            </a:r>
            <a:r>
              <a:rPr spc="-155" dirty="0"/>
              <a:t> </a:t>
            </a:r>
            <a:r>
              <a:rPr dirty="0"/>
              <a:t>for</a:t>
            </a:r>
            <a:r>
              <a:rPr spc="-160" dirty="0"/>
              <a:t> </a:t>
            </a:r>
            <a:r>
              <a:rPr spc="-10" dirty="0"/>
              <a:t>Feedback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7274"/>
            <a:ext cx="9616440" cy="35966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Compare: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Establish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collaborate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Observations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Work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figure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objective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observations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situation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Impact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Discuss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impact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situation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others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Calibri"/>
                <a:cs typeface="Calibri"/>
              </a:rPr>
              <a:t>Next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Steps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Create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together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doesn’t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happen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again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E576BFE-06F9-D2C2-E229-0F376980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Compare</a:t>
            </a:r>
            <a:r>
              <a:rPr spc="-65" dirty="0"/>
              <a:t> </a:t>
            </a:r>
            <a:r>
              <a:rPr dirty="0"/>
              <a:t>(“C”</a:t>
            </a:r>
            <a:r>
              <a:rPr spc="-5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10" dirty="0"/>
              <a:t>COIN)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24685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239" y="1450847"/>
            <a:ext cx="10163810" cy="37211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75"/>
              </a:lnSpc>
            </a:pPr>
            <a:r>
              <a:rPr sz="2400" dirty="0">
                <a:latin typeface="Calibri"/>
                <a:cs typeface="Calibri"/>
              </a:rPr>
              <a:t>Approach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compare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versions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happened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709334"/>
            <a:ext cx="10182225" cy="45326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450"/>
              </a:spcBef>
            </a:pPr>
            <a:r>
              <a:rPr sz="2400" dirty="0">
                <a:latin typeface="Calibri"/>
                <a:cs typeface="Calibri"/>
              </a:rPr>
              <a:t>(instead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protect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own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things)</a:t>
            </a:r>
            <a:endParaRPr sz="2400">
              <a:latin typeface="Calibri"/>
              <a:cs typeface="Calibri"/>
            </a:endParaRPr>
          </a:p>
          <a:p>
            <a:pPr marL="698500" marR="126364" indent="-228600">
              <a:lnSpc>
                <a:spcPts val="216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40" dirty="0">
                <a:latin typeface="Calibri"/>
                <a:cs typeface="Calibri"/>
              </a:rPr>
              <a:t>You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probably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assumptions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happened,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person. </a:t>
            </a:r>
            <a:r>
              <a:rPr sz="2000" spc="-20" dirty="0">
                <a:latin typeface="Calibri"/>
                <a:cs typeface="Calibri"/>
              </a:rPr>
              <a:t>Your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assumptions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probably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different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theirs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ts val="228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approach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situation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trying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“show”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you’re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“right,”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wall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stops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hearing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you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ts val="228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Despite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strong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emotions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involved,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conversation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collaboration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between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two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realities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possible,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emotional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talk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possible,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energy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talk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Introduce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gently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instead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beginning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accusation:</a:t>
            </a:r>
            <a:endParaRPr sz="2400">
              <a:latin typeface="Calibri"/>
              <a:cs typeface="Calibri"/>
            </a:endParaRPr>
          </a:p>
          <a:p>
            <a:pPr marL="698500" marR="334645" lvl="1" indent="-228600">
              <a:lnSpc>
                <a:spcPts val="216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instance: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wanted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touch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happened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group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project“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“I’m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narrative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project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finished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I </a:t>
            </a:r>
            <a:r>
              <a:rPr sz="2000" dirty="0">
                <a:latin typeface="Calibri"/>
                <a:cs typeface="Calibri"/>
              </a:rPr>
              <a:t>wanted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25" dirty="0">
                <a:latin typeface="Calibri"/>
                <a:cs typeface="Calibri"/>
              </a:rPr>
              <a:t> it”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D9C75CEA-62D6-0033-65E7-32966CDC4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Observation</a:t>
            </a:r>
            <a:r>
              <a:rPr spc="-160" dirty="0"/>
              <a:t> </a:t>
            </a:r>
            <a:r>
              <a:rPr dirty="0"/>
              <a:t>(“O”</a:t>
            </a:r>
            <a:r>
              <a:rPr spc="-160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spc="-10" dirty="0"/>
              <a:t>COIN)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71981"/>
            <a:ext cx="1416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239" y="1398016"/>
            <a:ext cx="7129780" cy="40386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20"/>
              </a:lnSpc>
            </a:pPr>
            <a:r>
              <a:rPr sz="2600" dirty="0">
                <a:latin typeface="Calibri"/>
                <a:cs typeface="Calibri"/>
              </a:rPr>
              <a:t>Move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past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assumptions,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figure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out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what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facts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are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775841"/>
            <a:ext cx="10091420" cy="408876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739264" indent="-229235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Articulate,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step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step,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facts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know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them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(with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no </a:t>
            </a:r>
            <a:r>
              <a:rPr sz="2600" spc="-10" dirty="0">
                <a:latin typeface="Calibri"/>
                <a:cs typeface="Calibri"/>
              </a:rPr>
              <a:t>interpretations)</a:t>
            </a:r>
            <a:endParaRPr sz="2600">
              <a:latin typeface="Calibri"/>
              <a:cs typeface="Calibri"/>
            </a:endParaRPr>
          </a:p>
          <a:p>
            <a:pPr marL="698500" lvl="1" indent="-229235">
              <a:lnSpc>
                <a:spcPts val="196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dirty="0">
                <a:latin typeface="Calibri"/>
                <a:cs typeface="Calibri"/>
              </a:rPr>
              <a:t>Do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general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statements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like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“always”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“never.”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concrete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ts val="2095"/>
              </a:lnSpc>
            </a:pPr>
            <a:r>
              <a:rPr sz="2200" dirty="0">
                <a:latin typeface="Calibri"/>
                <a:cs typeface="Calibri"/>
              </a:rPr>
              <a:t>specifics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possible.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09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dirty="0">
                <a:latin typeface="Calibri"/>
                <a:cs typeface="Calibri"/>
              </a:rPr>
              <a:t>Ex: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checked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signup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sheet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signed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X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portion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group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project…</a:t>
            </a:r>
            <a:endParaRPr sz="2200">
              <a:latin typeface="Calibri"/>
              <a:cs typeface="Calibri"/>
            </a:endParaRPr>
          </a:p>
          <a:p>
            <a:pPr marL="241300" marR="254000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their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version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facts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different,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say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together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you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figure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out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what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objective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facts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are</a:t>
            </a:r>
            <a:endParaRPr sz="2600">
              <a:latin typeface="Calibri"/>
              <a:cs typeface="Calibri"/>
            </a:endParaRPr>
          </a:p>
          <a:p>
            <a:pPr marL="241300" marR="73660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Sometimes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stage,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realize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“case”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upset </a:t>
            </a:r>
            <a:r>
              <a:rPr sz="2600" dirty="0">
                <a:latin typeface="Calibri"/>
                <a:cs typeface="Calibri"/>
              </a:rPr>
              <a:t>doesn’t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make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sense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now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clearer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facts</a:t>
            </a:r>
            <a:endParaRPr sz="26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b="1" dirty="0">
                <a:latin typeface="Calibri"/>
                <a:cs typeface="Calibri"/>
              </a:rPr>
              <a:t>Make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sure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you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agree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on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what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happened before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you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got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to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the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next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step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COIN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(impact).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talk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how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impacted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before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both </a:t>
            </a:r>
            <a:r>
              <a:rPr sz="2600" spc="-10" dirty="0">
                <a:latin typeface="Calibri"/>
                <a:cs typeface="Calibri"/>
              </a:rPr>
              <a:t>understand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facts.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Again: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it’s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right!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55C2EBA0-913F-675C-FD9F-32CA986F3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Impact</a:t>
            </a:r>
            <a:r>
              <a:rPr spc="-155" dirty="0"/>
              <a:t> </a:t>
            </a:r>
            <a:r>
              <a:rPr dirty="0"/>
              <a:t>(“I”</a:t>
            </a:r>
            <a:r>
              <a:rPr spc="-155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spc="-10" dirty="0"/>
              <a:t>COIN)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58492"/>
            <a:ext cx="1016317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Calibri"/>
                <a:cs typeface="Calibri"/>
              </a:rPr>
              <a:t>Make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sure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finished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Observation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stage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before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moving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Impact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554986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239" y="2582291"/>
            <a:ext cx="7713345" cy="43434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sz="2800" dirty="0">
                <a:latin typeface="Calibri"/>
                <a:cs typeface="Calibri"/>
              </a:rPr>
              <a:t>Name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effects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objective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facts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agreed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010661"/>
            <a:ext cx="9832340" cy="27108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98500" marR="251460" indent="-228600" algn="just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Ex: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“Maria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stayed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group </a:t>
            </a:r>
            <a:r>
              <a:rPr sz="2400" dirty="0">
                <a:latin typeface="Calibri"/>
                <a:cs typeface="Calibri"/>
              </a:rPr>
              <a:t>project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for.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It’s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shaken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group member”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950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Calibri"/>
                <a:cs typeface="Calibri"/>
              </a:rPr>
              <a:t>Stay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conversation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until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feel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impact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(this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different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guilt-</a:t>
            </a:r>
            <a:r>
              <a:rPr sz="2800" dirty="0">
                <a:latin typeface="Calibri"/>
                <a:cs typeface="Calibri"/>
              </a:rPr>
              <a:t>tripping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them).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You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just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impact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face,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moment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realize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caused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distress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it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unfair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you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97E2F35-B166-C304-F0F2-745DD858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Next</a:t>
            </a:r>
            <a:r>
              <a:rPr spc="-160" dirty="0"/>
              <a:t> </a:t>
            </a:r>
            <a:r>
              <a:rPr dirty="0"/>
              <a:t>Steps</a:t>
            </a:r>
            <a:r>
              <a:rPr spc="-160" dirty="0"/>
              <a:t> </a:t>
            </a:r>
            <a:r>
              <a:rPr dirty="0"/>
              <a:t>(“N”</a:t>
            </a:r>
            <a:r>
              <a:rPr spc="-160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spc="-10" dirty="0"/>
              <a:t>COIN)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02105"/>
            <a:ext cx="10565130" cy="138176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080" indent="-229235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Again: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completely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separate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step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processing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situation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step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10" dirty="0">
                <a:latin typeface="Calibri"/>
                <a:cs typeface="Calibri"/>
              </a:rPr>
              <a:t> problem-solving</a:t>
            </a:r>
            <a:endParaRPr sz="2600">
              <a:latin typeface="Calibri"/>
              <a:cs typeface="Calibri"/>
            </a:endParaRPr>
          </a:p>
          <a:p>
            <a:pPr marL="241300" marR="59182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better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Compare,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Observations,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Impact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went,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smoother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Next </a:t>
            </a:r>
            <a:r>
              <a:rPr sz="2600" dirty="0">
                <a:latin typeface="Calibri"/>
                <a:cs typeface="Calibri"/>
              </a:rPr>
              <a:t>Steps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go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964942"/>
            <a:ext cx="1416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239" y="2990595"/>
            <a:ext cx="9577070" cy="40386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20"/>
              </a:lnSpc>
            </a:pPr>
            <a:r>
              <a:rPr sz="2600" dirty="0">
                <a:latin typeface="Calibri"/>
                <a:cs typeface="Calibri"/>
              </a:rPr>
              <a:t>Work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together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decide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how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avoid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problem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arising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future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370326"/>
            <a:ext cx="10547985" cy="300037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080" indent="-229235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Give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person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you’re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giving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feedback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chance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their </a:t>
            </a:r>
            <a:r>
              <a:rPr sz="2600" dirty="0">
                <a:latin typeface="Calibri"/>
                <a:cs typeface="Calibri"/>
              </a:rPr>
              <a:t>own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next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steps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really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their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buy-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they’ve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with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plan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ability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desire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follow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through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with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This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step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uncomfortable.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Don’t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rush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through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it</a:t>
            </a:r>
            <a:endParaRPr sz="2600">
              <a:latin typeface="Calibri"/>
              <a:cs typeface="Calibri"/>
            </a:endParaRPr>
          </a:p>
          <a:p>
            <a:pPr marL="241300" marR="8953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Be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honest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whether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plan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meets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make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plan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feels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good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them,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too.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970"/>
              </a:lnSpc>
              <a:spcBef>
                <a:spcPts val="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Plan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should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specific,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concrete,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actionable,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time-</a:t>
            </a:r>
            <a:r>
              <a:rPr sz="2600" spc="-10" dirty="0">
                <a:latin typeface="Calibri"/>
                <a:cs typeface="Calibri"/>
              </a:rPr>
              <a:t>bound</a:t>
            </a:r>
            <a:endParaRPr sz="2600">
              <a:latin typeface="Calibri"/>
              <a:cs typeface="Calibri"/>
            </a:endParaRPr>
          </a:p>
          <a:p>
            <a:pPr marL="698500" marR="542290" lvl="1" indent="-228600">
              <a:lnSpc>
                <a:spcPct val="70000"/>
              </a:lnSpc>
              <a:spcBef>
                <a:spcPts val="64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dirty="0">
                <a:latin typeface="Calibri"/>
                <a:cs typeface="Calibri"/>
              </a:rPr>
              <a:t>“So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sounds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like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you’re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committing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emailing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group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every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Friday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how </a:t>
            </a:r>
            <a:r>
              <a:rPr sz="2200" spc="-10" dirty="0">
                <a:latin typeface="Calibri"/>
                <a:cs typeface="Calibri"/>
              </a:rPr>
              <a:t>you’ve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progressed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portion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next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group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project”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10C02A9-9F97-27D8-6282-A59514F56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sng" spc="-85" dirty="0">
                <a:uFill>
                  <a:solidFill>
                    <a:srgbClr val="000000"/>
                  </a:solidFill>
                </a:uFill>
              </a:rPr>
              <a:t>Key</a:t>
            </a:r>
            <a:r>
              <a:rPr u="sng" spc="-1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30" dirty="0">
                <a:uFill>
                  <a:solidFill>
                    <a:srgbClr val="000000"/>
                  </a:solidFill>
                </a:uFill>
              </a:rPr>
              <a:t>takeaways</a:t>
            </a:r>
            <a:r>
              <a:rPr spc="-120" dirty="0"/>
              <a:t> </a:t>
            </a:r>
            <a:r>
              <a:rPr dirty="0"/>
              <a:t>about</a:t>
            </a:r>
            <a:r>
              <a:rPr spc="-135" dirty="0"/>
              <a:t> </a:t>
            </a:r>
            <a:r>
              <a:rPr spc="-10" dirty="0"/>
              <a:t>conflict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14069"/>
            <a:ext cx="10311765" cy="22663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forget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COIN,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remember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these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two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things:</a:t>
            </a:r>
            <a:endParaRPr sz="2800">
              <a:latin typeface="Calibri"/>
              <a:cs typeface="Calibri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When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emotions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perspective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narrows.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often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feel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own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emotions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“right.”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Ground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yourself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collaborate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instead</a:t>
            </a:r>
            <a:endParaRPr sz="2400">
              <a:latin typeface="Calibri"/>
              <a:cs typeface="Calibri"/>
            </a:endParaRPr>
          </a:p>
          <a:p>
            <a:pPr marL="698500" marR="250825" lvl="1" indent="-228600">
              <a:lnSpc>
                <a:spcPts val="2590"/>
              </a:lnSpc>
              <a:spcBef>
                <a:spcPts val="5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situation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done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it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problem-</a:t>
            </a:r>
            <a:r>
              <a:rPr sz="2400" dirty="0">
                <a:latin typeface="Calibri"/>
                <a:cs typeface="Calibri"/>
              </a:rPr>
              <a:t>solve.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together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7D7029C-FDE1-5387-6C84-60A0208B8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85" dirty="0"/>
              <a:t> </a:t>
            </a:r>
            <a:r>
              <a:rPr dirty="0"/>
              <a:t>do</a:t>
            </a:r>
            <a:r>
              <a:rPr spc="-100" dirty="0"/>
              <a:t> </a:t>
            </a:r>
            <a:r>
              <a:rPr dirty="0"/>
              <a:t>I</a:t>
            </a:r>
            <a:r>
              <a:rPr spc="-100" dirty="0"/>
              <a:t> </a:t>
            </a:r>
            <a:r>
              <a:rPr dirty="0"/>
              <a:t>try</a:t>
            </a:r>
            <a:r>
              <a:rPr spc="-100" dirty="0"/>
              <a:t> </a:t>
            </a:r>
            <a:r>
              <a:rPr dirty="0"/>
              <a:t>this</a:t>
            </a:r>
            <a:r>
              <a:rPr spc="-105" dirty="0"/>
              <a:t> </a:t>
            </a:r>
            <a:r>
              <a:rPr spc="-20" dirty="0"/>
              <a:t>out?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/>
              <a:t>The</a:t>
            </a:r>
            <a:r>
              <a:rPr sz="2800" spc="-85" dirty="0"/>
              <a:t> </a:t>
            </a:r>
            <a:r>
              <a:rPr sz="2800" dirty="0"/>
              <a:t>more</a:t>
            </a:r>
            <a:r>
              <a:rPr sz="2800" spc="-85" dirty="0"/>
              <a:t> </a:t>
            </a:r>
            <a:r>
              <a:rPr sz="2800" dirty="0"/>
              <a:t>intense</a:t>
            </a:r>
            <a:r>
              <a:rPr sz="2800" spc="-70" dirty="0"/>
              <a:t> </a:t>
            </a:r>
            <a:r>
              <a:rPr sz="2800" dirty="0"/>
              <a:t>or</a:t>
            </a:r>
            <a:r>
              <a:rPr sz="2800" spc="-90" dirty="0"/>
              <a:t> </a:t>
            </a:r>
            <a:r>
              <a:rPr sz="2800" spc="-10" dirty="0"/>
              <a:t>longstanding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80" dirty="0"/>
              <a:t> </a:t>
            </a:r>
            <a:r>
              <a:rPr sz="2800" dirty="0"/>
              <a:t>conflict</a:t>
            </a:r>
            <a:r>
              <a:rPr sz="2800" spc="-80" dirty="0"/>
              <a:t> </a:t>
            </a:r>
            <a:r>
              <a:rPr sz="2800" dirty="0"/>
              <a:t>is,</a:t>
            </a:r>
            <a:r>
              <a:rPr sz="2800" spc="-75" dirty="0"/>
              <a:t> </a:t>
            </a:r>
            <a:r>
              <a:rPr sz="2800" dirty="0"/>
              <a:t>the</a:t>
            </a:r>
            <a:r>
              <a:rPr sz="2800" spc="-85" dirty="0"/>
              <a:t> </a:t>
            </a:r>
            <a:r>
              <a:rPr sz="2800" dirty="0"/>
              <a:t>more</a:t>
            </a:r>
            <a:r>
              <a:rPr sz="2800" spc="-75" dirty="0"/>
              <a:t> </a:t>
            </a:r>
            <a:r>
              <a:rPr sz="2800" spc="-10" dirty="0"/>
              <a:t>challenging </a:t>
            </a:r>
            <a:r>
              <a:rPr sz="2800" dirty="0"/>
              <a:t>COIN</a:t>
            </a:r>
            <a:r>
              <a:rPr sz="2800" spc="-55" dirty="0"/>
              <a:t> </a:t>
            </a:r>
            <a:r>
              <a:rPr sz="2800" dirty="0"/>
              <a:t>will</a:t>
            </a:r>
            <a:r>
              <a:rPr sz="2800" spc="-60" dirty="0"/>
              <a:t> </a:t>
            </a:r>
            <a:r>
              <a:rPr sz="2800" dirty="0"/>
              <a:t>be</a:t>
            </a:r>
            <a:r>
              <a:rPr sz="2800" spc="-60" dirty="0"/>
              <a:t> </a:t>
            </a:r>
            <a:r>
              <a:rPr sz="2800" dirty="0"/>
              <a:t>to</a:t>
            </a:r>
            <a:r>
              <a:rPr sz="2800" spc="-65" dirty="0"/>
              <a:t> </a:t>
            </a:r>
            <a:r>
              <a:rPr sz="2800" spc="-10" dirty="0"/>
              <a:t>implement</a:t>
            </a:r>
            <a:endParaRPr sz="2800"/>
          </a:p>
          <a:p>
            <a:pPr marL="241300" marR="355600" indent="-229235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/>
              <a:t>As</a:t>
            </a:r>
            <a:r>
              <a:rPr sz="2800" spc="-85" dirty="0"/>
              <a:t> </a:t>
            </a:r>
            <a:r>
              <a:rPr sz="2800" dirty="0"/>
              <a:t>a</a:t>
            </a:r>
            <a:r>
              <a:rPr sz="2800" spc="-90" dirty="0"/>
              <a:t> </a:t>
            </a:r>
            <a:r>
              <a:rPr sz="2800" dirty="0"/>
              <a:t>COIN</a:t>
            </a:r>
            <a:r>
              <a:rPr sz="2800" spc="-90" dirty="0"/>
              <a:t> </a:t>
            </a:r>
            <a:r>
              <a:rPr sz="2800" spc="-30" dirty="0"/>
              <a:t>beginner,</a:t>
            </a:r>
            <a:r>
              <a:rPr sz="2800" spc="-60" dirty="0"/>
              <a:t> </a:t>
            </a:r>
            <a:r>
              <a:rPr sz="2800" dirty="0"/>
              <a:t>start</a:t>
            </a:r>
            <a:r>
              <a:rPr sz="2800" spc="-80" dirty="0"/>
              <a:t> </a:t>
            </a:r>
            <a:r>
              <a:rPr sz="2800" dirty="0"/>
              <a:t>with</a:t>
            </a:r>
            <a:r>
              <a:rPr sz="2800" spc="-90" dirty="0"/>
              <a:t> </a:t>
            </a:r>
            <a:r>
              <a:rPr sz="2800" dirty="0"/>
              <a:t>easier</a:t>
            </a:r>
            <a:r>
              <a:rPr sz="2800" spc="-90" dirty="0"/>
              <a:t> </a:t>
            </a:r>
            <a:r>
              <a:rPr sz="2800" dirty="0"/>
              <a:t>conflicts</a:t>
            </a:r>
            <a:r>
              <a:rPr sz="2800" spc="-80" dirty="0"/>
              <a:t> </a:t>
            </a:r>
            <a:r>
              <a:rPr sz="2800" dirty="0"/>
              <a:t>(2/10</a:t>
            </a:r>
            <a:r>
              <a:rPr sz="2800" spc="-60" dirty="0"/>
              <a:t> </a:t>
            </a:r>
            <a:r>
              <a:rPr sz="2800" dirty="0"/>
              <a:t>challenge</a:t>
            </a:r>
            <a:r>
              <a:rPr sz="2800" spc="-85" dirty="0"/>
              <a:t> </a:t>
            </a:r>
            <a:r>
              <a:rPr sz="2800" spc="-10" dirty="0"/>
              <a:t>level) </a:t>
            </a:r>
            <a:r>
              <a:rPr sz="2800" dirty="0"/>
              <a:t>to</a:t>
            </a:r>
            <a:r>
              <a:rPr sz="2800" spc="-95" dirty="0"/>
              <a:t> </a:t>
            </a:r>
            <a:r>
              <a:rPr sz="2800" dirty="0"/>
              <a:t>get</a:t>
            </a:r>
            <a:r>
              <a:rPr sz="2800" spc="-95" dirty="0"/>
              <a:t> </a:t>
            </a:r>
            <a:r>
              <a:rPr sz="2800" dirty="0"/>
              <a:t>practice</a:t>
            </a:r>
            <a:r>
              <a:rPr sz="2800" spc="-80" dirty="0"/>
              <a:t> </a:t>
            </a:r>
            <a:r>
              <a:rPr sz="2800" dirty="0"/>
              <a:t>and</a:t>
            </a:r>
            <a:r>
              <a:rPr sz="2800" spc="-80" dirty="0"/>
              <a:t> </a:t>
            </a:r>
            <a:r>
              <a:rPr sz="2800" dirty="0"/>
              <a:t>work</a:t>
            </a:r>
            <a:r>
              <a:rPr sz="2800" spc="-90" dirty="0"/>
              <a:t> </a:t>
            </a:r>
            <a:r>
              <a:rPr sz="2800" dirty="0"/>
              <a:t>your</a:t>
            </a:r>
            <a:r>
              <a:rPr sz="2800" spc="-75" dirty="0"/>
              <a:t> </a:t>
            </a:r>
            <a:r>
              <a:rPr sz="2800" dirty="0"/>
              <a:t>way</a:t>
            </a:r>
            <a:r>
              <a:rPr sz="2800" spc="-100" dirty="0"/>
              <a:t> </a:t>
            </a:r>
            <a:r>
              <a:rPr sz="2800" dirty="0"/>
              <a:t>up</a:t>
            </a:r>
            <a:r>
              <a:rPr sz="2800" spc="-80" dirty="0"/>
              <a:t> </a:t>
            </a:r>
            <a:r>
              <a:rPr sz="2800" dirty="0"/>
              <a:t>to</a:t>
            </a:r>
            <a:r>
              <a:rPr sz="2800" spc="-90" dirty="0"/>
              <a:t> </a:t>
            </a:r>
            <a:r>
              <a:rPr sz="2800" dirty="0"/>
              <a:t>higher</a:t>
            </a:r>
            <a:r>
              <a:rPr sz="2800" spc="-75" dirty="0"/>
              <a:t> </a:t>
            </a:r>
            <a:r>
              <a:rPr sz="2800" dirty="0"/>
              <a:t>challenge</a:t>
            </a:r>
            <a:r>
              <a:rPr sz="2800" spc="-85" dirty="0"/>
              <a:t> </a:t>
            </a:r>
            <a:r>
              <a:rPr sz="2800" spc="-10" dirty="0"/>
              <a:t>levels</a:t>
            </a:r>
            <a:endParaRPr sz="2800"/>
          </a:p>
          <a:p>
            <a:pPr marL="241300" marR="309880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/>
              <a:t>If</a:t>
            </a:r>
            <a:r>
              <a:rPr sz="2800" spc="-80" dirty="0"/>
              <a:t> </a:t>
            </a:r>
            <a:r>
              <a:rPr sz="2800" dirty="0"/>
              <a:t>you</a:t>
            </a:r>
            <a:r>
              <a:rPr sz="2800" spc="-60" dirty="0"/>
              <a:t> </a:t>
            </a:r>
            <a:r>
              <a:rPr sz="2800" dirty="0"/>
              <a:t>and</a:t>
            </a:r>
            <a:r>
              <a:rPr sz="2800" spc="-65" dirty="0"/>
              <a:t> </a:t>
            </a:r>
            <a:r>
              <a:rPr sz="2800" dirty="0"/>
              <a:t>someone</a:t>
            </a:r>
            <a:r>
              <a:rPr sz="2800" spc="-70" dirty="0"/>
              <a:t> </a:t>
            </a:r>
            <a:r>
              <a:rPr sz="2800" dirty="0"/>
              <a:t>else</a:t>
            </a:r>
            <a:r>
              <a:rPr sz="2800" spc="-65" dirty="0"/>
              <a:t> </a:t>
            </a:r>
            <a:r>
              <a:rPr sz="2800" dirty="0"/>
              <a:t>both</a:t>
            </a:r>
            <a:r>
              <a:rPr sz="2800" spc="-60" dirty="0"/>
              <a:t> </a:t>
            </a:r>
            <a:r>
              <a:rPr sz="2800" dirty="0"/>
              <a:t>learn</a:t>
            </a:r>
            <a:r>
              <a:rPr sz="2800" spc="-85" dirty="0"/>
              <a:t> </a:t>
            </a:r>
            <a:r>
              <a:rPr sz="2800" dirty="0"/>
              <a:t>COIN,</a:t>
            </a:r>
            <a:r>
              <a:rPr sz="2800" spc="-70" dirty="0"/>
              <a:t> </a:t>
            </a:r>
            <a:r>
              <a:rPr sz="2800" dirty="0"/>
              <a:t>it</a:t>
            </a:r>
            <a:r>
              <a:rPr sz="2800" spc="-80" dirty="0"/>
              <a:t> </a:t>
            </a:r>
            <a:r>
              <a:rPr sz="2800" dirty="0"/>
              <a:t>becomes</a:t>
            </a:r>
            <a:r>
              <a:rPr sz="2800" spc="-55" dirty="0"/>
              <a:t> </a:t>
            </a:r>
            <a:r>
              <a:rPr sz="2800" dirty="0"/>
              <a:t>even</a:t>
            </a:r>
            <a:r>
              <a:rPr sz="2800" spc="-80" dirty="0"/>
              <a:t> </a:t>
            </a:r>
            <a:r>
              <a:rPr sz="2800" dirty="0"/>
              <a:t>easier</a:t>
            </a:r>
            <a:r>
              <a:rPr sz="2800" spc="-85" dirty="0"/>
              <a:t> </a:t>
            </a:r>
            <a:r>
              <a:rPr sz="2800" spc="-25" dirty="0"/>
              <a:t>to </a:t>
            </a:r>
            <a:r>
              <a:rPr sz="2800" spc="-10" dirty="0"/>
              <a:t>implement</a:t>
            </a:r>
            <a:r>
              <a:rPr sz="2800" spc="-90" dirty="0"/>
              <a:t> </a:t>
            </a:r>
            <a:r>
              <a:rPr sz="2800" spc="-10" dirty="0"/>
              <a:t>together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1020</Words>
  <Application>Microsoft Macintosh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Understand Your Own Conflict Style</vt:lpstr>
      <vt:lpstr>The COIN Model for Feedback</vt:lpstr>
      <vt:lpstr>Compare (“C” of COIN)</vt:lpstr>
      <vt:lpstr>Observation (“O” of COIN)</vt:lpstr>
      <vt:lpstr>Impact (“I” of COIN)</vt:lpstr>
      <vt:lpstr>Next Steps (“N” of COIN)</vt:lpstr>
      <vt:lpstr>Key takeaways about conflict</vt:lpstr>
      <vt:lpstr>How do I try this out?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feedback</dc:title>
  <dc:creator>Rachael Perlman</dc:creator>
  <cp:lastModifiedBy>Derek Niewohner</cp:lastModifiedBy>
  <cp:revision>1</cp:revision>
  <dcterms:created xsi:type="dcterms:W3CDTF">2023-02-23T19:07:47Z</dcterms:created>
  <dcterms:modified xsi:type="dcterms:W3CDTF">2023-03-27T22:09:14Z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2023-02-23T00:00:00Z</vt:filetime>
  </property>
  <property fmtid="{D5CDD505-2E9C-101B-9397-08002B2CF9AE}" pid="5" name="Producer">
    <vt:lpwstr>Microsoft® PowerPoint® for Microsoft 365</vt:lpwstr>
  </property>
</Properties>
</file>