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entation.xml" ContentType="application/vnd.openxmlformats-officedocument.presentationml.presentation.main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ustom.xml" ContentType="application/vnd.openxmlformats-officedocument.custom-properties+xml"/>
  <Override PartName="/docProps/app.xml" ContentType="application/vnd.openxmlformats-officedocument.extended-properties+xml"/>
  <Override PartName="/ppt/revisionInfo.xml" ContentType="application/vnd.ms-powerpoint.revisioninfo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docProps/core.xml" ContentType="application/vnd.openxmlformats-package.core-properties+xml"/>
  <Override PartName="/customXml/itemProps4.xml" ContentType="application/vnd.openxmlformats-officedocument.customXml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sldIdLst>
    <p:sldId id="256" r:id="rId5"/>
    <p:sldId id="258" r:id="rId6"/>
    <p:sldId id="260" r:id="rId7"/>
    <p:sldId id="261" r:id="rId8"/>
    <p:sldId id="269" r:id="rId9"/>
    <p:sldId id="270" r:id="rId10"/>
    <p:sldId id="264" r:id="rId11"/>
    <p:sldId id="266" r:id="rId12"/>
    <p:sldId id="267" r:id="rId13"/>
    <p:sldId id="268" r:id="rId14"/>
    <p:sldId id="259" r:id="rId15"/>
    <p:sldId id="265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2D210C6-C553-39FE-7826-7EAEE7878311}" v="6" dt="2024-07-30T12:56:56.48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534"/>
    <p:restoredTop sz="94603"/>
  </p:normalViewPr>
  <p:slideViewPr>
    <p:cSldViewPr snapToGrid="0">
      <p:cViewPr varScale="1">
        <p:scale>
          <a:sx n="126" d="100"/>
          <a:sy n="126" d="100"/>
        </p:scale>
        <p:origin x="232" y="2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5/10/relationships/revisionInfo" Target="revisionInfo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customXml" Target="../customXml/item4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10/29/25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success.unl.edu/resources/navigating-campus-resources/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unl.campuslabs.com/engage/organizations" TargetMode="External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/>
              <a:t>Cultural Adjustment to College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Navigating the Transition Successfully</a:t>
            </a:r>
            <a:endParaRPr lang="en-US" dirty="0"/>
          </a:p>
          <a:p>
            <a:r>
              <a:rPr lang="en-US" dirty="0"/>
              <a:t>UNL Counseling and Psychological Services (CAPS)</a:t>
            </a:r>
          </a:p>
        </p:txBody>
      </p:sp>
      <p:pic>
        <p:nvPicPr>
          <p:cNvPr id="5" name="Picture 4" descr="A map of the world&#10;&#10;AI-generated content may be incorrect.">
            <a:extLst>
              <a:ext uri="{FF2B5EF4-FFF2-40B4-BE49-F238E27FC236}">
                <a16:creationId xmlns:a16="http://schemas.microsoft.com/office/drawing/2014/main" id="{D037748B-36B2-ABBB-AF9F-58057AC5D7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12179302" cy="6858000"/>
          </a:xfrm>
          <a:prstGeom prst="rect">
            <a:avLst/>
          </a:prstGeom>
        </p:spPr>
      </p:pic>
      <p:pic>
        <p:nvPicPr>
          <p:cNvPr id="6" name="Picture 5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09037C67-A2E3-7D25-E100-1C8EF8D11F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9169" y="423024"/>
            <a:ext cx="2387695" cy="64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CCB0DF-B89C-6EFE-CA8E-B82804171B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Academic Success Tips </a:t>
            </a:r>
          </a:p>
        </p:txBody>
      </p:sp>
      <p:pic>
        <p:nvPicPr>
          <p:cNvPr id="4" name="Picture 3" descr="A white and blue sky&#10;&#10;AI-generated content may be incorrect.">
            <a:extLst>
              <a:ext uri="{FF2B5EF4-FFF2-40B4-BE49-F238E27FC236}">
                <a16:creationId xmlns:a16="http://schemas.microsoft.com/office/drawing/2014/main" id="{2B718D79-FC7D-38AE-18F1-CCD1CD4622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5D4F6E-EE8F-7158-EF01-937D4EA402E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Time Management</a:t>
            </a:r>
          </a:p>
          <a:p>
            <a:r>
              <a:rPr lang="en-US"/>
              <a:t>Effective study habits</a:t>
            </a:r>
          </a:p>
          <a:p>
            <a:r>
              <a:rPr lang="en-US"/>
              <a:t>Campus resources</a:t>
            </a:r>
          </a:p>
          <a:p>
            <a:r>
              <a:rPr lang="en-US"/>
              <a:t>Communicating with professors </a:t>
            </a:r>
          </a:p>
          <a:p>
            <a:endParaRPr lang="en-US"/>
          </a:p>
          <a:p>
            <a:r>
              <a:rPr lang="en-US"/>
              <a:t>Academic success campus resources can be found at </a:t>
            </a:r>
            <a:r>
              <a:rPr lang="en-US">
                <a:ea typeface="+mn-lt"/>
                <a:cs typeface="+mn-lt"/>
                <a:hlinkClick r:id="rId3"/>
              </a:rPr>
              <a:t>https://success.unl.edu/resources/navigating-campus-resources/</a:t>
            </a:r>
            <a:r>
              <a:rPr lang="en-US">
                <a:ea typeface="+mn-lt"/>
                <a:cs typeface="+mn-lt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2789110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white and blue sky&#10;&#10;AI-generated content may be incorrect.">
            <a:extLst>
              <a:ext uri="{FF2B5EF4-FFF2-40B4-BE49-F238E27FC236}">
                <a16:creationId xmlns:a16="http://schemas.microsoft.com/office/drawing/2014/main" id="{C5A59139-3303-38FE-061D-7C0CBA809A7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AFD9F89-72CE-0FCB-8C98-82FD358683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Counseling and Psychological Services (CAPS)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0D31B2-476C-9183-8BA0-349475192E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2nd floor of the University Health Center (located at 550 N 19th St) in suite 223</a:t>
            </a:r>
          </a:p>
          <a:p>
            <a:r>
              <a:rPr lang="en-US"/>
              <a:t>402-472-7450</a:t>
            </a:r>
          </a:p>
          <a:p>
            <a:r>
              <a:rPr lang="en-US"/>
              <a:t>Short-term individual counseling and partner counseling and unlimited group counseling sessions</a:t>
            </a: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27228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64C772-4562-31F4-BC93-BB9136D0CF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Connect with CAPS</a:t>
            </a:r>
          </a:p>
        </p:txBody>
      </p:sp>
      <p:pic>
        <p:nvPicPr>
          <p:cNvPr id="4" name="Picture 3" descr="A white and blue sky&#10;&#10;AI-generated content may be incorrect.">
            <a:extLst>
              <a:ext uri="{FF2B5EF4-FFF2-40B4-BE49-F238E27FC236}">
                <a16:creationId xmlns:a16="http://schemas.microsoft.com/office/drawing/2014/main" id="{29124A7E-F2D8-9510-B2C8-98549CB50F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595C603-6B65-D7D5-1DE9-D103FDFD762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24535" y="2506662"/>
            <a:ext cx="550881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Call to schedule an appointment at 402-472-7450</a:t>
            </a:r>
          </a:p>
          <a:p>
            <a:r>
              <a:rPr lang="en-US" dirty="0"/>
              <a:t>Follow CAPS @</a:t>
            </a:r>
            <a:r>
              <a:rPr lang="en-US" dirty="0" err="1"/>
              <a:t>unlcaps</a:t>
            </a:r>
            <a:r>
              <a:rPr lang="en-US" dirty="0"/>
              <a:t> on Instagram</a:t>
            </a:r>
          </a:p>
        </p:txBody>
      </p:sp>
      <p:pic>
        <p:nvPicPr>
          <p:cNvPr id="6" name="Picture 5" descr="A yellow person with arms raised&#10;&#10;AI-generated content may be incorrect.">
            <a:extLst>
              <a:ext uri="{FF2B5EF4-FFF2-40B4-BE49-F238E27FC236}">
                <a16:creationId xmlns:a16="http://schemas.microsoft.com/office/drawing/2014/main" id="{5BF8E7C3-969F-8DC8-DA8D-DA342A27840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941" y="243355"/>
            <a:ext cx="9354671" cy="701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669850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white and blue sky&#10;&#10;AI-generated content may be incorrect.">
            <a:extLst>
              <a:ext uri="{FF2B5EF4-FFF2-40B4-BE49-F238E27FC236}">
                <a16:creationId xmlns:a16="http://schemas.microsoft.com/office/drawing/2014/main" id="{9FD5A8DA-159E-8E76-92DE-E0CA665EE0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6118AC6-F25F-494E-036F-855E00987D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Welcome to UNL!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259975-978E-0B0B-B766-6F4E75DFA25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2578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The purpose of this PowerPoint is to help international students adjust culturally to life at UNL.</a:t>
            </a:r>
          </a:p>
        </p:txBody>
      </p:sp>
      <p:pic>
        <p:nvPicPr>
          <p:cNvPr id="7" name="Picture 6" descr="A drawing of a welcome sign&#10;&#10;AI-generated content may be incorrect.">
            <a:extLst>
              <a:ext uri="{FF2B5EF4-FFF2-40B4-BE49-F238E27FC236}">
                <a16:creationId xmlns:a16="http://schemas.microsoft.com/office/drawing/2014/main" id="{B9AF0CEE-9B45-D5BA-BDD2-EE694E5D33D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5288" y="2002287"/>
            <a:ext cx="6015360" cy="3998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62323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331D44-8719-AE80-996F-0F0F67FC48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Challenges Faced by International Students</a:t>
            </a:r>
          </a:p>
        </p:txBody>
      </p:sp>
      <p:pic>
        <p:nvPicPr>
          <p:cNvPr id="5" name="Picture 4" descr="A white and blue sky&#10;&#10;AI-generated content may be incorrect.">
            <a:extLst>
              <a:ext uri="{FF2B5EF4-FFF2-40B4-BE49-F238E27FC236}">
                <a16:creationId xmlns:a16="http://schemas.microsoft.com/office/drawing/2014/main" id="{144644B0-6E12-100F-F62F-4D1569D3FBA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70561B-CEF7-6194-A721-52F336785D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5250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Language Barrier</a:t>
            </a:r>
          </a:p>
          <a:p>
            <a:r>
              <a:rPr lang="en-US" dirty="0"/>
              <a:t>Homesickness</a:t>
            </a:r>
          </a:p>
          <a:p>
            <a:r>
              <a:rPr lang="en-US" dirty="0"/>
              <a:t>Cultural Differences</a:t>
            </a:r>
          </a:p>
          <a:p>
            <a:r>
              <a:rPr lang="en-US" dirty="0"/>
              <a:t>Academic Pressures</a:t>
            </a:r>
          </a:p>
          <a:p>
            <a:pPr marL="0" indent="0">
              <a:buNone/>
            </a:pPr>
            <a:r>
              <a:rPr lang="en-US" dirty="0"/>
              <a:t>CAPS is here to emphasize that these challenges are normal and manageable with the proper support and resources. </a:t>
            </a:r>
          </a:p>
        </p:txBody>
      </p:sp>
    </p:spTree>
    <p:extLst>
      <p:ext uri="{BB962C8B-B14F-4D97-AF65-F5344CB8AC3E}">
        <p14:creationId xmlns:p14="http://schemas.microsoft.com/office/powerpoint/2010/main" val="26620009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9C3D76-731E-B3FD-AB12-83DCBD6241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Understanding Cultural Differences </a:t>
            </a:r>
          </a:p>
        </p:txBody>
      </p:sp>
      <p:pic>
        <p:nvPicPr>
          <p:cNvPr id="4" name="Picture 3" descr="A white and blue sky&#10;&#10;AI-generated content may be incorrect.">
            <a:extLst>
              <a:ext uri="{FF2B5EF4-FFF2-40B4-BE49-F238E27FC236}">
                <a16:creationId xmlns:a16="http://schemas.microsoft.com/office/drawing/2014/main" id="{94F9B2BA-79F9-CBA8-369F-2FBF6535BB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CCC8F6-08C1-CDFA-AA25-257AD9AB642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93694" y="1933202"/>
            <a:ext cx="5495365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Communication Styles</a:t>
            </a:r>
          </a:p>
          <a:p>
            <a:r>
              <a:rPr lang="en-US" dirty="0"/>
              <a:t>Classroom Etiquette</a:t>
            </a:r>
          </a:p>
          <a:p>
            <a:r>
              <a:rPr lang="en-US" dirty="0"/>
              <a:t>Social Norms</a:t>
            </a:r>
          </a:p>
          <a:p>
            <a:pPr marL="0" indent="0">
              <a:buNone/>
            </a:pPr>
            <a:r>
              <a:rPr lang="en-US" dirty="0"/>
              <a:t>(Tips for navigating these differences effectively)</a:t>
            </a:r>
          </a:p>
        </p:txBody>
      </p:sp>
      <p:pic>
        <p:nvPicPr>
          <p:cNvPr id="6" name="Picture 5" descr="A group of people with speech bubbles&#10;&#10;AI-generated content may be incorrect.">
            <a:extLst>
              <a:ext uri="{FF2B5EF4-FFF2-40B4-BE49-F238E27FC236}">
                <a16:creationId xmlns:a16="http://schemas.microsoft.com/office/drawing/2014/main" id="{3D2B2FBE-657D-0E17-9FCD-2A581DF6C1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80853" y="435488"/>
            <a:ext cx="8671236" cy="6503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62872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98B913-60E2-9751-46FC-6ABC9400DA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Example and Tips for Navigating Cultural Differences</a:t>
            </a:r>
          </a:p>
        </p:txBody>
      </p:sp>
      <p:pic>
        <p:nvPicPr>
          <p:cNvPr id="4" name="Picture 3" descr="A white and blue sky&#10;&#10;AI-generated content may be incorrect.">
            <a:extLst>
              <a:ext uri="{FF2B5EF4-FFF2-40B4-BE49-F238E27FC236}">
                <a16:creationId xmlns:a16="http://schemas.microsoft.com/office/drawing/2014/main" id="{9863620B-8C0D-D912-EBFC-B44EEC1F79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99E787-A7DB-96ED-062C-2AF9694FFD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Example 1: Discussing academic disagreements respectfully in class without offending others’ viewpoints.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Tip: Use phrases like "I understand your perspective, but have you considered this aspect?" to engage in constructive dialogue.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Example 2: Participating in group projects with students from diverse backgrounds.</a:t>
            </a:r>
            <a:endParaRPr lang="en-US"/>
          </a:p>
          <a:p>
            <a:r>
              <a:rPr lang="en-US">
                <a:ea typeface="+mn-lt"/>
                <a:cs typeface="+mn-lt"/>
              </a:rPr>
              <a:t>Tip: Foster open communication, listen actively, and appreciate different contributions to the project.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532231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17C2F-3F2A-170F-FDC9-5C86B3C69D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Cultural Sensitivity and Respect</a:t>
            </a:r>
          </a:p>
        </p:txBody>
      </p:sp>
      <p:pic>
        <p:nvPicPr>
          <p:cNvPr id="4" name="Picture 3" descr="A white and blue sky&#10;&#10;AI-generated content may be incorrect.">
            <a:extLst>
              <a:ext uri="{FF2B5EF4-FFF2-40B4-BE49-F238E27FC236}">
                <a16:creationId xmlns:a16="http://schemas.microsoft.com/office/drawing/2014/main" id="{8BC19DEE-01F0-C8AB-994D-C5424E9C216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D6AB7C-AF68-A58E-BAD1-ECA9DEE0B6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93852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UNL emphasizes the importance of cultural sensitivity, respect, and curiosity in navigating cultural differences.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Students are encouraged to ask questions, seek understanding, and approach interactions with an open mind and willingness to learn.</a:t>
            </a:r>
            <a:endParaRPr lang="en-US" dirty="0"/>
          </a:p>
        </p:txBody>
      </p:sp>
      <p:pic>
        <p:nvPicPr>
          <p:cNvPr id="5" name="Picture 4" descr="A group of people holding flags&#10;&#10;AI-generated content may be incorrect.">
            <a:extLst>
              <a:ext uri="{FF2B5EF4-FFF2-40B4-BE49-F238E27FC236}">
                <a16:creationId xmlns:a16="http://schemas.microsoft.com/office/drawing/2014/main" id="{9474C66B-CC59-E6E7-4360-3B1DD09986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5000" y="1813020"/>
            <a:ext cx="4368800" cy="323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1624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0457EA-3223-BA8F-9652-9512ECA2D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Support Services at UNL</a:t>
            </a:r>
          </a:p>
        </p:txBody>
      </p:sp>
      <p:pic>
        <p:nvPicPr>
          <p:cNvPr id="4" name="Picture 3" descr="A white and blue sky&#10;&#10;AI-generated content may be incorrect.">
            <a:extLst>
              <a:ext uri="{FF2B5EF4-FFF2-40B4-BE49-F238E27FC236}">
                <a16:creationId xmlns:a16="http://schemas.microsoft.com/office/drawing/2014/main" id="{B50FF1B9-5E95-A839-41CF-57544A2E90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35554C-C536-A0BC-9A4F-D685E373CD5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ea typeface="+mn-lt"/>
                <a:cs typeface="+mn-lt"/>
              </a:rPr>
              <a:t>International Student and Scholar Office (ISSO), 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>
                <a:ea typeface="+mn-lt"/>
                <a:cs typeface="+mn-lt"/>
              </a:rPr>
              <a:t>Offers virtual advising, you can get a travel signature, and they have events</a:t>
            </a:r>
          </a:p>
          <a:p>
            <a:r>
              <a:rPr lang="en-US">
                <a:ea typeface="+mn-lt"/>
                <a:cs typeface="+mn-lt"/>
              </a:rPr>
              <a:t>Counseling services, </a:t>
            </a:r>
          </a:p>
          <a:p>
            <a:r>
              <a:rPr lang="en-US">
                <a:ea typeface="+mn-lt"/>
                <a:cs typeface="+mn-lt"/>
              </a:rPr>
              <a:t>Academic advisors, </a:t>
            </a:r>
          </a:p>
          <a:p>
            <a:r>
              <a:rPr lang="en-US">
                <a:ea typeface="+mn-lt"/>
                <a:cs typeface="+mn-lt"/>
              </a:rPr>
              <a:t>Cultural clubs</a:t>
            </a:r>
          </a:p>
          <a:p>
            <a:pPr marL="0" indent="0">
              <a:buNone/>
            </a:pPr>
            <a:r>
              <a:rPr lang="en-US"/>
              <a:t>We encourage students to utilize these resources for guidance and assistance</a:t>
            </a:r>
          </a:p>
        </p:txBody>
      </p:sp>
    </p:spTree>
    <p:extLst>
      <p:ext uri="{BB962C8B-B14F-4D97-AF65-F5344CB8AC3E}">
        <p14:creationId xmlns:p14="http://schemas.microsoft.com/office/powerpoint/2010/main" val="14173146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43CD9F-F6EE-EB63-CE81-B79515AA6E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Building a Support Network</a:t>
            </a:r>
          </a:p>
        </p:txBody>
      </p:sp>
      <p:pic>
        <p:nvPicPr>
          <p:cNvPr id="4" name="Picture 3" descr="A white and blue sky&#10;&#10;AI-generated content may be incorrect.">
            <a:extLst>
              <a:ext uri="{FF2B5EF4-FFF2-40B4-BE49-F238E27FC236}">
                <a16:creationId xmlns:a16="http://schemas.microsoft.com/office/drawing/2014/main" id="{5421EA31-DD43-03E5-5787-8397F806B2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FCF07A-996D-8069-406B-2CD1A3B3E8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29790"/>
            <a:ext cx="10515600" cy="4351338"/>
          </a:xfrm>
        </p:spPr>
        <p:txBody>
          <a:bodyPr vert="horz" lIns="91440" tIns="45720" rIns="91440" bIns="45720" rtlCol="0" anchor="t">
            <a:normAutofit fontScale="92500" lnSpcReduction="10000"/>
          </a:bodyPr>
          <a:lstStyle/>
          <a:p>
            <a:r>
              <a:rPr lang="en-US" dirty="0">
                <a:ea typeface="+mn-lt"/>
                <a:cs typeface="+mn-lt"/>
              </a:rPr>
              <a:t>Transitioning to college can be challenging, especially in a new country. Having a support network is crucial for your well-being and success at UNL.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Studies show that students with strong support systems have higher academic performance, lower stress levels, and a more positive college experience.</a:t>
            </a:r>
          </a:p>
          <a:p>
            <a:r>
              <a:rPr lang="en-US" dirty="0">
                <a:ea typeface="+mn-lt"/>
                <a:cs typeface="+mn-lt"/>
              </a:rPr>
              <a:t>Students are encouraged to reach out and connect with fellow international students as well as domestic students. Peer support can be incredibly valuable during the adjustment period.</a:t>
            </a:r>
            <a:endParaRPr lang="en-US" dirty="0"/>
          </a:p>
          <a:p>
            <a:r>
              <a:rPr lang="en-US" dirty="0">
                <a:ea typeface="+mn-lt"/>
                <a:cs typeface="+mn-lt"/>
              </a:rPr>
              <a:t>Joining study groups, attending social events, and participating in group activities to meet new people and form friendships.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043234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79F8A0-E6BE-BFDC-E2FA-5FCBB6F726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Coping Strategies for Cultural Adjustment</a:t>
            </a:r>
          </a:p>
        </p:txBody>
      </p:sp>
      <p:pic>
        <p:nvPicPr>
          <p:cNvPr id="4" name="Picture 3" descr="A white and blue sky&#10;&#10;AI-generated content may be incorrect.">
            <a:extLst>
              <a:ext uri="{FF2B5EF4-FFF2-40B4-BE49-F238E27FC236}">
                <a16:creationId xmlns:a16="http://schemas.microsoft.com/office/drawing/2014/main" id="{8077356B-5725-9D45-79A8-27B0F8BCFB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7AD1F8-973F-5A91-94CF-B633E9381C4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394124"/>
            <a:ext cx="7299960" cy="4351338"/>
          </a:xfrm>
        </p:spPr>
        <p:txBody>
          <a:bodyPr vert="horz" lIns="91440" tIns="45720" rIns="91440" bIns="45720" rtlCol="0" anchor="t">
            <a:normAutofit fontScale="85000" lnSpcReduction="10000"/>
          </a:bodyPr>
          <a:lstStyle/>
          <a:p>
            <a:r>
              <a:rPr lang="en-US" dirty="0"/>
              <a:t>Maintaining a healthy lifestyle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E.g., eat a balanced meal 3 times a day, get adequate sleep (about 7-8 hours per night)</a:t>
            </a:r>
          </a:p>
          <a:p>
            <a:r>
              <a:rPr lang="en-US" dirty="0"/>
              <a:t>Staying connected with family and friends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E.g., call friends and family back home to check in, write letters/send postcards back home</a:t>
            </a:r>
          </a:p>
          <a:p>
            <a:r>
              <a:rPr lang="en-US" dirty="0"/>
              <a:t>Exploring new hobbies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E.g., look at campus Recognized Student Organizations (RSOs) at </a:t>
            </a:r>
            <a:r>
              <a:rPr lang="en-US" dirty="0">
                <a:ea typeface="+mn-lt"/>
                <a:cs typeface="+mn-lt"/>
                <a:hlinkClick r:id="rId3"/>
              </a:rPr>
              <a:t>https://unl.campuslabs.com/engage/organizations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dirty="0"/>
          </a:p>
          <a:p>
            <a:r>
              <a:rPr lang="en-US" dirty="0"/>
              <a:t>Seeking help when needed</a:t>
            </a:r>
          </a:p>
          <a:p>
            <a:pPr lvl="1">
              <a:buFont typeface="Courier New" panose="020B0604020202020204" pitchFamily="34" charset="0"/>
              <a:buChar char="o"/>
            </a:pPr>
            <a:r>
              <a:rPr lang="en-US" dirty="0"/>
              <a:t>E.g., check in with your advisor throughout your college experience, ask questions via email or in office hours with your professor and/or teaching assistant (TA)</a:t>
            </a:r>
          </a:p>
        </p:txBody>
      </p:sp>
      <p:pic>
        <p:nvPicPr>
          <p:cNvPr id="6" name="Picture 5" descr="A drawing of a bowl of vegetables&#10;&#10;AI-generated content may be incorrect.">
            <a:extLst>
              <a:ext uri="{FF2B5EF4-FFF2-40B4-BE49-F238E27FC236}">
                <a16:creationId xmlns:a16="http://schemas.microsoft.com/office/drawing/2014/main" id="{116896D4-28B8-7C80-4585-0BAA880FB0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34" y="479266"/>
            <a:ext cx="7189893" cy="5392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194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F00899D642A14DAA5C76E3EE6B6D18" ma:contentTypeVersion="20" ma:contentTypeDescription="Create a new document." ma:contentTypeScope="" ma:versionID="b9020a3b24223465e8309c74f6ecf533">
  <xsd:schema xmlns:xsd="http://www.w3.org/2001/XMLSchema" xmlns:xs="http://www.w3.org/2001/XMLSchema" xmlns:p="http://schemas.microsoft.com/office/2006/metadata/properties" xmlns:ns2="eb48af6b-0b55-4e7c-8dad-352f4e90748d" xmlns:ns3="93c67354-0612-4b49-b9d1-d4ff44f6faf5" xmlns:ns4="e2b24a15-f023-4bfa-a6c1-cc93adc8fe53" targetNamespace="http://schemas.microsoft.com/office/2006/metadata/properties" ma:root="true" ma:fieldsID="cef15ed2f921d739bd0119751f6e0398" ns2:_="" ns3:_="" ns4:_="">
    <xsd:import namespace="eb48af6b-0b55-4e7c-8dad-352f4e90748d"/>
    <xsd:import namespace="93c67354-0612-4b49-b9d1-d4ff44f6faf5"/>
    <xsd:import namespace="e2b24a15-f023-4bfa-a6c1-cc93adc8fe53"/>
    <xsd:element name="properties">
      <xsd:complexType>
        <xsd:sequence>
          <xsd:element name="documentManagement">
            <xsd:complexType>
              <xsd:all>
                <xsd:element ref="ns2:_dlc_DocId" minOccurs="0"/>
                <xsd:element ref="ns2:_dlc_DocIdUrl" minOccurs="0"/>
                <xsd:element ref="ns2:_dlc_DocIdPersistId" minOccurs="0"/>
                <xsd:element ref="ns3:SharedWithUsers" minOccurs="0"/>
                <xsd:element ref="ns3:SharedWithDetails" minOccurs="0"/>
                <xsd:element ref="ns4:MediaServiceMetadata" minOccurs="0"/>
                <xsd:element ref="ns4:MediaServiceFastMetadata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  <xsd:element ref="ns4:MediaServiceAutoKeyPoints" minOccurs="0"/>
                <xsd:element ref="ns4:MediaServiceKeyPoints" minOccurs="0"/>
                <xsd:element ref="ns4:MediaServiceLocation" minOccurs="0"/>
                <xsd:element ref="ns4:MediaLengthInSeconds" minOccurs="0"/>
                <xsd:element ref="ns2:TaxCatchAll" minOccurs="0"/>
                <xsd:element ref="ns4:lcf76f155ced4ddcb4097134ff3c332f" minOccurs="0"/>
                <xsd:element ref="ns4:MediaServiceObjectDetectorVersions" minOccurs="0"/>
                <xsd:element ref="ns4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b48af6b-0b55-4e7c-8dad-352f4e90748d" elementFormDefault="qualified">
    <xsd:import namespace="http://schemas.microsoft.com/office/2006/documentManagement/types"/>
    <xsd:import namespace="http://schemas.microsoft.com/office/infopath/2007/PartnerControls"/>
    <xsd:element name="_dlc_DocId" ma:index="8" nillable="true" ma:displayName="Document ID Value" ma:description="The value of the document ID assigned to this item." ma:internalName="_dlc_DocId" ma:readOnly="true">
      <xsd:simpleType>
        <xsd:restriction base="dms:Text"/>
      </xsd:simpleType>
    </xsd:element>
    <xsd:element name="_dlc_DocIdUrl" ma:index="9" nillable="true" ma:displayName="Document ID" ma:description="Permanent link to this document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0" nillable="true" ma:displayName="Persist ID" ma:description="Keep ID on add." ma:hidden="true" ma:internalName="_dlc_DocIdPersistId" ma:readOnly="true">
      <xsd:simpleType>
        <xsd:restriction base="dms:Boolean"/>
      </xsd:simpleType>
    </xsd:element>
    <xsd:element name="TaxCatchAll" ma:index="24" nillable="true" ma:displayName="Taxonomy Catch All Column" ma:hidden="true" ma:list="{6109ddb7-5641-43ea-be3e-fe1abaa3782c}" ma:internalName="TaxCatchAll" ma:showField="CatchAllData" ma:web="eb48af6b-0b55-4e7c-8dad-352f4e9074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3c67354-0612-4b49-b9d1-d4ff44f6faf5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2b24a15-f023-4bfa-a6c1-cc93adc8fe53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3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4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22" nillable="true" ma:displayName="Location" ma:internalName="MediaServiceLocation" ma:readOnly="true">
      <xsd:simpleType>
        <xsd:restriction base="dms:Text"/>
      </xsd:simpleType>
    </xsd:element>
    <xsd:element name="MediaLengthInSeconds" ma:index="23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6" nillable="true" ma:taxonomy="true" ma:internalName="lcf76f155ced4ddcb4097134ff3c332f" ma:taxonomyFieldName="MediaServiceImageTags" ma:displayName="Image Tags" ma:readOnly="false" ma:fieldId="{5cf76f15-5ced-4ddc-b409-7134ff3c332f}" ma:taxonomyMulti="true" ma:sspId="b9e8d040-3cf8-41ce-a03b-17301c6837b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7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8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b48af6b-0b55-4e7c-8dad-352f4e90748d" xsi:nil="true"/>
    <lcf76f155ced4ddcb4097134ff3c332f xmlns="e2b24a15-f023-4bfa-a6c1-cc93adc8fe53">
      <Terms xmlns="http://schemas.microsoft.com/office/infopath/2007/PartnerControls"/>
    </lcf76f155ced4ddcb4097134ff3c332f>
    <_dlc_DocId xmlns="eb48af6b-0b55-4e7c-8dad-352f4e90748d">C6ZVMUCPSF5T-930783841-268957</_dlc_DocId>
    <_dlc_DocIdUrl xmlns="eb48af6b-0b55-4e7c-8dad-352f4e90748d">
      <Url>https://uofnebraska.sharepoint.com/sites/UNL-SLOVC/Marketing/_layouts/15/DocIdRedir.aspx?ID=C6ZVMUCPSF5T-930783841-268957</Url>
      <Description>C6ZVMUCPSF5T-930783841-268957</Description>
    </_dlc_DocIdUrl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4.xml><?xml version="1.0" encoding="utf-8"?>
<?mso-contentType ?>
<spe:Receivers xmlns:spe="http://schemas.microsoft.com/sharepoint/events">
  <Receiver>
    <Name>Document ID Generator</Name>
    <Synchronization>Synchronous</Synchronization>
    <Type>10001</Type>
    <SequenceNumber>1000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10002</Type>
    <SequenceNumber>1001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10004</Type>
    <SequenceNumber>1002</SequenceNumber>
    <Url/>
    <Assembly>Microsoft.Office.DocumentManagement, Version=16.0.0.0, Culture=neutral, PublicKeyToken=71e9bce111e9429c</Assembly>
    <Class>Microsoft.Office.DocumentManagement.Internal.DocIdHandler</Class>
    <Data/>
    <Filter/>
  </Receiver>
  <Receiver>
    <Name>Document ID Generator</Name>
    <Synchronization>Synchronous</Synchronization>
    <Type>10006</Type>
    <SequenceNumber>1003</SequenceNumber>
    <Url/>
    <Assembly>Microsoft.Office.DocumentManagement, Version=16.0.0.0, Culture=neutral, PublicKeyToken=71e9bce111e9429c</Assembly>
    <Class>Microsoft.Office.DocumentManagement.Internal.DocIdHandler</Class>
    <Data/>
    <Filter/>
  </Receiver>
</spe:Receivers>
</file>

<file path=customXml/itemProps1.xml><?xml version="1.0" encoding="utf-8"?>
<ds:datastoreItem xmlns:ds="http://schemas.openxmlformats.org/officeDocument/2006/customXml" ds:itemID="{21ED0C65-0752-4736-AFDC-784641144915}"/>
</file>

<file path=customXml/itemProps2.xml><?xml version="1.0" encoding="utf-8"?>
<ds:datastoreItem xmlns:ds="http://schemas.openxmlformats.org/officeDocument/2006/customXml" ds:itemID="{50E5627B-4AA4-4B85-A3E6-D157F9D2515C}">
  <ds:schemaRefs>
    <ds:schemaRef ds:uri="7259f1c7-5925-44ff-9bf5-c95250a1d1ea"/>
    <ds:schemaRef ds:uri="dba70fab-9200-4ba4-862c-94be9074bbb8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B9916208-8752-4DAA-89C6-916AB4F47987}">
  <ds:schemaRefs>
    <ds:schemaRef ds:uri="http://schemas.microsoft.com/sharepoint/v3/contenttype/forms"/>
  </ds:schemaRefs>
</ds:datastoreItem>
</file>

<file path=customXml/itemProps4.xml><?xml version="1.0" encoding="utf-8"?>
<ds:datastoreItem xmlns:ds="http://schemas.openxmlformats.org/officeDocument/2006/customXml" ds:itemID="{9C968A76-A163-42A1-A8E6-02AAE485AB31}"/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1327</TotalTime>
  <Words>565</Words>
  <Application>Microsoft Macintosh PowerPoint</Application>
  <PresentationFormat>Widescreen</PresentationFormat>
  <Paragraphs>59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Aptos</vt:lpstr>
      <vt:lpstr>Aptos Display</vt:lpstr>
      <vt:lpstr>Arial</vt:lpstr>
      <vt:lpstr>Courier New</vt:lpstr>
      <vt:lpstr>office theme</vt:lpstr>
      <vt:lpstr>Cultural Adjustment to College</vt:lpstr>
      <vt:lpstr>Welcome to UNL!</vt:lpstr>
      <vt:lpstr>Challenges Faced by International Students</vt:lpstr>
      <vt:lpstr>Understanding Cultural Differences </vt:lpstr>
      <vt:lpstr>Example and Tips for Navigating Cultural Differences</vt:lpstr>
      <vt:lpstr>Cultural Sensitivity and Respect</vt:lpstr>
      <vt:lpstr>Support Services at UNL</vt:lpstr>
      <vt:lpstr>Building a Support Network</vt:lpstr>
      <vt:lpstr>Coping Strategies for Cultural Adjustment</vt:lpstr>
      <vt:lpstr>Academic Success Tips </vt:lpstr>
      <vt:lpstr>Counseling and Psychological Services (CAPS)</vt:lpstr>
      <vt:lpstr>Connect with CAPS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Anusana Abdel-Monem</cp:lastModifiedBy>
  <cp:revision>29</cp:revision>
  <dcterms:created xsi:type="dcterms:W3CDTF">2024-04-30T16:14:53Z</dcterms:created>
  <dcterms:modified xsi:type="dcterms:W3CDTF">2025-10-30T21:47:32Z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0x010100E9F00899D642A14DAA5C76E3EE6B6D18</vt:lpwstr>
  </property>
  <property fmtid="{D5CDD505-2E9C-101B-9397-08002B2CF9AE}" pid="3" name="MediaServiceImageTags">
    <vt:lpwstr/>
  </property>
  <property fmtid="{D5CDD505-2E9C-101B-9397-08002B2CF9AE}" pid="4" name="_dlc_DocIdItemGuid">
    <vt:lpwstr>1f3600c1-e0ef-42d5-a9c2-16e57dd25c28</vt:lpwstr>
  </property>
</Properties>
</file>