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5"/>
    <p:sldMasterId id="2147483802" r:id="rId6"/>
    <p:sldMasterId id="2147483814" r:id="rId7"/>
  </p:sldMasterIdLst>
  <p:notesMasterIdLst>
    <p:notesMasterId r:id="rId20"/>
  </p:notesMasterIdLst>
  <p:sldIdLst>
    <p:sldId id="256" r:id="rId8"/>
    <p:sldId id="257" r:id="rId9"/>
    <p:sldId id="264" r:id="rId10"/>
    <p:sldId id="259" r:id="rId11"/>
    <p:sldId id="290" r:id="rId12"/>
    <p:sldId id="261" r:id="rId13"/>
    <p:sldId id="262" r:id="rId14"/>
    <p:sldId id="263" r:id="rId15"/>
    <p:sldId id="291" r:id="rId16"/>
    <p:sldId id="292" r:id="rId17"/>
    <p:sldId id="29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8" autoAdjust="0"/>
    <p:restoredTop sz="84525"/>
  </p:normalViewPr>
  <p:slideViewPr>
    <p:cSldViewPr snapToGrid="0">
      <p:cViewPr varScale="1">
        <p:scale>
          <a:sx n="102" d="100"/>
          <a:sy n="102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1762-A0D8-844D-9220-36DE51677C23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905D-FDA9-7846-A371-4CC658D6B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905D-FDA9-7846-A371-4CC658D6B4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Distress tolerance skills: Physiological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 water on your face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Enacts dive reflex which slows down breath and heart rate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your breath for 30 seconds while putting cool water on your face, especially your temples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to naturally rid your brain of stress hormones by doing what your body is preparing for (fight/flight)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shows 20 minutes at 70% of your max heartrate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 breathing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 breathing engages parasympathetic nervous system and slows heartrate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outbreath is longer than inbreath (5 seconds in, 7 seconds out)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add progressive muscle relaxation to deep breathing to increase benefits (slowly tense and relax different muscle groups)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4609D-D524-4431-8426-ED41084AAA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3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Distress tolerance skills: Distracting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TV, go for a walk, spend time with friends, play a game, clean your room, have a meal, listen to music, do a puzzle, go for a drive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others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Volunteer, help a friend, donate items to charity, do something nice for someone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things into perspective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how you are feeling now to a time when you felt worse, think about others who are coping the same or worse than you, think about others who are less fortunate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backward by 7’s, repeat words to a song in your mind, spell words backward, put things in chronological or alphabetical order, recite things you have memorized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happy place in your mind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vacation</a:t>
            </a:r>
            <a:r>
              <a:rPr lang="en-US" sz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spot, where you go to relax, beach, lake, mountains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4609D-D524-4431-8426-ED41084AAA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Distress tolerance skills: radical acceptance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 acceptance is complete and total acceptance of reality as it is, the facts of the situation, and limitations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Letting go of stubbornness, hurt, the way things “should” be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use radical acceptance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Rejecting reality does not change reality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reality requires accepting what is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Refusing to accept reality can keep you stuck in painful emotions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Accepting reality leads to problem solving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4609D-D524-4431-8426-ED41084AAA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9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accept reality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take some deep breaths. Calm yourself down so you can see the situation clearly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the choice to accept reality and let go of anger, frustration, or bitterness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positive self-talk to remind yourself of reality and tell yourself that things will be okay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body language is open and accepting, without tension or frustrated expression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steps 1-4 as often as you need to in order to continue to accept reality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notice you are feeling unable to accept, ask yourself “what’s the threat?” Challenge this belief.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4609D-D524-4431-8426-ED41084AAA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2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834-4233-EB49-9500-DA861C6CF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07D5-57F3-BC46-907A-E836F7331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FAA91-9D4D-4D47-A4F2-041CC369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21D1B-4F6B-A640-9D3D-F075A1A5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26F0A-ADD2-1144-8227-E736FF7C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78A7-BE95-944E-A3D4-777E060B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E9033-D940-B246-95CB-401A80F92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A7798-52AE-194C-BDA5-9125303A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564F-8C44-7B4F-89A0-23690C19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AC28F-3BD7-D440-A0C8-BA99EAF8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9CDB3-E9E2-AB49-A86F-B7DFCA46E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274B8-650B-8344-B7B9-C3BD16F9D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F1BEB-D996-DE4F-93D6-75A3BEF7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C90E5-3C67-C44A-BEA5-0DDA845C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DCB38-0508-CC46-A2E7-7539CD07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0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DAFA-D3DF-1341-97CF-2B756E8B8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C79BC-8AD2-394B-B619-3C1835E91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F6D9-40DF-954C-8CA0-C06960A3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252C-BD67-D741-BBD9-4A93362E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D6BD3-75EC-1E4F-AE73-AE24A6CC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CBA2-CC35-3F49-AC58-F6506A50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CCE3-7F59-464A-B0CD-B78603B9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8F112-CD18-7240-8F5E-7C250212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94D8A-FFC8-574F-8CF0-3874CCED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23AD3-1397-C445-93F6-8633663E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6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DEE0-125F-D845-8FE6-F84BD407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C3B7B-D52E-9E45-9C08-6A8A12DF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84B03-1276-A140-92F5-A3698BCD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81E2-CC58-DE45-8A64-36BAF423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C755-FA84-764C-A855-A34388B5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5C93-540B-DC41-A57E-D81E8BD3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1496-B866-C147-9083-E6F970411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B8E75-B86A-BE4C-AD9B-DC7AE7C8F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8749D-35DE-FF4D-B478-A9BC76E8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64117-757B-714B-B4EC-86DAEBFD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6F25B-1B04-7D44-A204-9C9146E9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86A-AF4B-AF49-8293-7116EDCD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A9BA3-651E-9D4D-8E4B-EA8AA13B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5262-D742-C74A-99C6-B2329A27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ADE9E-5669-0047-B1EC-4248B6128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45F12-BCC5-0646-8808-0841A589D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C9C49-A107-D24B-B9EB-F80D9997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9B295-69E2-8A40-AA96-E1F7A6E4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9806D-4977-734B-A69C-10F7EF34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0459-6B5F-0144-A33B-3A7B1CF9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73BDE-2564-3141-9F00-5AC40B5F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64A3E-C0B6-2949-AD22-A39FC4F2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64BB2-ADC5-F544-B219-37733414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FE54C-E886-7C4C-A504-6B2B4880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DF33F-359C-6E46-9E63-D02DAF46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82A48-EEB7-DF45-9425-AB51593E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7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2ACD-01E9-034D-BE70-79194629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43FD-C271-6445-B5EE-9DD8880CE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63BFC-82ED-AF4E-BED8-D7C64DABA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280D5-2DCF-3A4C-9DCA-15855DA6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80C99-BDB9-5444-9241-00D9184E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2C5C8-304B-8F4E-99C7-1017A7E6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ECC0-CD85-6548-AB9B-48B908F6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67C9-0FF5-B145-8BE8-D056182C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D337-09BB-6344-95D8-D50754D7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D9657-8A52-2947-8494-D4F620DE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C6C71-8AA7-7A4F-90D3-49C412A3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375A-0E87-9D43-B3F3-18021004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64DF0-7B60-B748-AD7D-2842BF374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A7724-4D42-8140-BCC8-9BA631E45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6C91E-3F07-E540-876F-5FC4E1EC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D5D95-665E-1E48-8846-B493D40E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51922-7B45-E64E-90BF-CB7CD079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2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1C26-90D6-1942-9362-F7F90B44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5762D-2BC2-6A43-BE5E-AB62AE3F9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3B93-D00B-CA47-B297-A994E9A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EF259-8BC3-AB4D-8A08-91DCB2AA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97261-1B3F-BC4F-B555-DD6A78AA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2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A0F12-A9DB-5940-B085-B8245292B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D2B08-69F4-9B45-9EF7-809C43272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97B3C-BA85-5A40-BDBD-4DBE58D2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60FA1-6E8E-ED41-95D8-8A241EAD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091F-0F8B-4C40-94AA-1A57E44D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2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DB4A-46AA-0B48-B686-209736B3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4C43C-2554-E64E-AE74-ED022FB51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2B3D3-F4DD-B54E-A553-5C2B1574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55DE-CCED-F441-B1A2-F8AF9C51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22E5-4363-3641-B202-79949E92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96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3E60-81B6-5D41-B14E-7B3A8776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36E2-ABC3-944B-87E1-D73F41A05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6F88E-0043-6043-8840-6A2F4710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625B0-4F90-1D4C-8AF2-2947DB0F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6810-8C73-1A41-85C8-90AD4240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25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3279-2AA9-A844-BAC2-FFBEC3E1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71359-E2F5-8745-A3E0-BEF37C037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3A0A-11FA-7342-B5CE-F295AC68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1FB0-E952-2F48-857F-4FBF375E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0DE3-C377-9B47-B279-6B695DAD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3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FAE-9634-8D4D-80A5-D7F4F0EC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CB7D7-BE6C-5049-AC38-7FB28E92A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2889A-01B7-EB4F-9DFC-70E4A6441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9EDE5-8C1B-D948-B0F0-5907000C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756FB-74C7-0946-AAB7-1EA12EF9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6D7CC-98F2-2243-921D-BB41BA72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EF7B-E9B4-6848-939A-CB43C936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2C63E-0AEB-8A4C-A52E-EC420582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FC50A-E5F7-AA42-9ED3-85856F27A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CA9B1-668C-7A40-A72D-01244A86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16D15-C496-8E41-ADE8-60B16B15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2CA69-8451-5840-B5F0-6A2A82A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93FB4-93AA-5844-AA23-8F8D096E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8E595-2548-1045-8997-0F78D5F6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0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5A46-9FDA-3B4B-952E-454370BC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1F8ED-69E5-064D-B94C-BAD6B84A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F119D-4F06-3243-9E50-07DCB209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07250-1A2B-4149-958D-8EB379D8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78EF0-0DB0-134C-AF8F-F097EAE8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FDC31-BD66-274B-AE91-0E69092F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EDA71-E53A-5C4A-9B06-340FFD75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3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343A-7C17-9B42-9F6A-0386BBA5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0FB69-8B6C-8A4C-A7CC-68828CB0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7A4A-7098-784A-AD7D-4058F106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59E9-2266-7D49-8BBF-BC1EFAB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D1F9-C79E-CC4B-A17C-1E9097D0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6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6E7B-9FB6-AF45-B067-3907CC29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CA1-C773-C647-8239-02E3CA26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51C04-AC15-D842-BE3D-ECE332B87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23229-4144-574A-AF29-F49128C2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B054C-0B64-C14F-A28A-E915F5DE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08A40-8FFF-BB42-8834-55CB6223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8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1D94-F772-3046-B445-02FA1AF8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D211B-B08D-1340-9912-44E5DFAB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1E5B1-678F-2D46-A838-38AFC21A1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C661A-016C-2740-A1DD-B64BDAFE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46016-ADCD-834D-ABCB-E212046D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81559-A5F7-3841-92AB-51D844DF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B02A-369E-7641-89D3-B5E5D00C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50F85-0450-C947-AE5D-704CE346E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14FBC-22B7-CA46-B955-454616AE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1733-745D-4B4F-8E15-F5171E76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54331-5A62-164C-A41D-53D717C6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7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93A1FC-C123-5049-8B44-8F4061AA3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139E3-7303-8949-A7BB-BA9C0B574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CE957-D20E-7148-BCB0-B1C71E44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6976B-6E01-D44D-A818-D9EF2FC1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ED659-A19A-6A40-8FBD-1AF1629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9267-9780-9940-BCC6-82514DC4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F1AC-E8E9-CA4C-B307-EA041A4A8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4B10-43BA-5E4E-A3C8-C203F08FA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66A6E-7813-5C4E-8DD4-4D981F31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539F1-53E9-8040-899F-A64C2DB2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0B309-67C3-714F-922D-069A428B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1D40-2BCE-BF4C-927B-5188AF6E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71DCA-8013-FC43-B29F-F690ACB0C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FE92E-8017-F445-A17B-1241CC0DF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110DE-5F18-994A-97E6-48A9E55B1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534A0-99C4-224B-98A7-BADFB075A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B7F8F-E3E9-F648-A945-481CEEF8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75C5B-ED08-DB47-914C-8F8D5B27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A720E-EB53-B740-9B78-23F0A4AA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DD78-ABC5-FE48-B152-3BCA8113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F2013-5725-7144-A2B2-41EFA725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A391E-A42F-5E45-9CFE-4627094B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F6254-F9C2-8A42-BA89-58774140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FA7EA-C428-2446-8BD0-C5085F1A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CD10B-0256-684C-8A6E-093B57A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6C796-E67E-9D4D-93CE-DDEE1BA5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D0A4-4074-C94C-A7B0-81BF153D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57CB-6450-564A-AC80-4B47D2DE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7690F-622E-DD41-9C69-77A101A7A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3CC7-FF30-374B-8882-0FD2F0D0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193E0-9CA7-EE4C-8B59-92B03B16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7552E-D77A-BE40-9E02-7110EDD8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2D8E-F9D6-1C4E-A29E-8628E402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BCF36-2520-8E44-A77A-9BF01CD39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12DD6-6148-E249-93DA-B871BA7D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3DD84-0620-614B-8500-93D16C14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6CA19-AE2F-064E-BC40-EA7AA99D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C8263-BD9D-E04A-99F5-7ABB9A55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4192B-2A12-E24F-AB68-CA855571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6272-6F87-D240-8211-009B54EB0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B38FD-5928-E54B-B015-2C95A67F9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4826-AAEC-6740-9347-824FBF69FD76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EB6F-6BAE-2A4C-BE23-E5DDD17DA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11220-A83E-9641-9669-5CDF160A2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95CE9DD-3DAF-7B42-877F-E38B354D69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483E7-9A4F-8341-AF9A-0730162B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7BE6D-5031-1842-8A2B-DCE23CA4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78E59-89DE-D243-9E86-8EF733848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BD79-94CB-8E40-8634-63BA99A67474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38B13-4DCF-6E43-87B1-358497355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1A9B1-9FD9-F14E-9487-6EB080117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B9C646C-1FEF-044F-BDB9-E6781BEB41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CD9E4-61A7-7C4F-B7BC-D5421D3E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831CD-B51D-5540-827F-828EC43D5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C268-289C-8044-AD08-F5B2F06E2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79BF-234D-784C-8AFA-6973029716F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E7230-B1CA-6049-9A79-0B8DC8366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C1D8C-EECB-7345-BF21-A52D700FE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000ACFD3-9EA4-3B49-8243-C704F95EDC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5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aps.unl.edu/lets-talk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stress Tolerance Skills&#10;&#10;Image of drawn individual sitting cross-legged on yoga mat">
            <a:extLst>
              <a:ext uri="{FF2B5EF4-FFF2-40B4-BE49-F238E27FC236}">
                <a16:creationId xmlns:a16="http://schemas.microsoft.com/office/drawing/2014/main" id="{9A8AC4B3-22E3-9E4C-A37A-0CEC93AD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Nebraska N Icon | Counseling &amp; Psychological Services">
            <a:extLst>
              <a:ext uri="{FF2B5EF4-FFF2-40B4-BE49-F238E27FC236}">
                <a16:creationId xmlns:a16="http://schemas.microsoft.com/office/drawing/2014/main" id="{FB56CBCE-ACEC-454E-B6C1-699B73A01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63" y="5880099"/>
            <a:ext cx="2893845" cy="7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1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74DE-2775-4A1A-9FDA-FF49F87C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Distress Tolerance Skills: Radical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35774-52B8-40B2-A18D-1143480B7F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radical acceptance?</a:t>
            </a:r>
          </a:p>
          <a:p>
            <a:pPr lvl="1"/>
            <a:r>
              <a:rPr lang="en-US" dirty="0"/>
              <a:t>Complete and total acceptance of reality as it is, facts of the situation, and limitations</a:t>
            </a:r>
          </a:p>
          <a:p>
            <a:pPr lvl="1"/>
            <a:r>
              <a:rPr lang="en-US" dirty="0"/>
              <a:t>Letting go of stubbornness, hurt, the way things “should” be.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F97EC-BE77-4028-B2AA-E7F430E617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use it?</a:t>
            </a:r>
          </a:p>
          <a:p>
            <a:pPr lvl="1"/>
            <a:r>
              <a:rPr lang="en-US" dirty="0"/>
              <a:t>Rejecting reality does not change reality.</a:t>
            </a:r>
          </a:p>
          <a:p>
            <a:pPr lvl="1"/>
            <a:r>
              <a:rPr lang="en-US" dirty="0"/>
              <a:t>Changing reality requires accepting what is.</a:t>
            </a:r>
          </a:p>
          <a:p>
            <a:pPr lvl="1"/>
            <a:r>
              <a:rPr lang="en-US" dirty="0"/>
              <a:t>Refusing to accept reality can keep you stuck in painful emotions.</a:t>
            </a:r>
          </a:p>
          <a:p>
            <a:pPr lvl="1"/>
            <a:r>
              <a:rPr lang="en-US" dirty="0"/>
              <a:t>Accepting reality leads to problem solving.</a:t>
            </a:r>
          </a:p>
        </p:txBody>
      </p:sp>
    </p:spTree>
    <p:extLst>
      <p:ext uri="{BB962C8B-B14F-4D97-AF65-F5344CB8AC3E}">
        <p14:creationId xmlns:p14="http://schemas.microsoft.com/office/powerpoint/2010/main" val="312996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4D70F2-71C5-4FF4-BC5F-023D05D4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accept reality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833B5-8FFE-4A86-82B9-9D66396F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Take deep breaths</a:t>
            </a:r>
          </a:p>
          <a:p>
            <a:pPr>
              <a:lnSpc>
                <a:spcPct val="110000"/>
              </a:lnSpc>
            </a:pPr>
            <a:r>
              <a:rPr lang="en-US" dirty="0"/>
              <a:t>Make choice to accept reality </a:t>
            </a:r>
          </a:p>
          <a:p>
            <a:pPr>
              <a:lnSpc>
                <a:spcPct val="110000"/>
              </a:lnSpc>
            </a:pPr>
            <a:r>
              <a:rPr lang="en-US" dirty="0"/>
              <a:t>Use positive self-talk</a:t>
            </a:r>
          </a:p>
          <a:p>
            <a:pPr>
              <a:lnSpc>
                <a:spcPct val="110000"/>
              </a:lnSpc>
            </a:pPr>
            <a:r>
              <a:rPr lang="en-US" dirty="0"/>
              <a:t>Body language</a:t>
            </a:r>
          </a:p>
          <a:p>
            <a:pPr>
              <a:lnSpc>
                <a:spcPct val="110000"/>
              </a:lnSpc>
            </a:pPr>
            <a:r>
              <a:rPr lang="en-US" dirty="0"/>
              <a:t>Repeat </a:t>
            </a:r>
          </a:p>
          <a:p>
            <a:pPr>
              <a:lnSpc>
                <a:spcPct val="110000"/>
              </a:lnSpc>
            </a:pPr>
            <a:r>
              <a:rPr lang="en-US" dirty="0"/>
              <a:t>Ask “what’s the threat?” </a:t>
            </a:r>
          </a:p>
        </p:txBody>
      </p:sp>
    </p:spTree>
    <p:extLst>
      <p:ext uri="{BB962C8B-B14F-4D97-AF65-F5344CB8AC3E}">
        <p14:creationId xmlns:p14="http://schemas.microsoft.com/office/powerpoint/2010/main" val="365261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5C07-CDFE-45B5-B75B-211AEA0A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2090C-9047-4BA0-B6C3-DC5D13FC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3040"/>
              </a:lnSpc>
              <a:spcBef>
                <a:spcPts val="0"/>
              </a:spcBef>
              <a:buNone/>
            </a:pPr>
            <a:r>
              <a:rPr lang="en-US" dirty="0"/>
              <a:t>If you’d like to connect with Counseling and Psychological Services (CAPS), we’re here for you.</a:t>
            </a:r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r>
              <a:rPr lang="en-US" sz="2200" b="1" dirty="0"/>
              <a:t>Individual Counseling</a:t>
            </a:r>
            <a:br>
              <a:rPr lang="en-US" sz="2200" dirty="0"/>
            </a:br>
            <a:r>
              <a:rPr lang="en-US" sz="2200" dirty="0"/>
              <a:t>Call to schedule an appointment: (402) 472-7450</a:t>
            </a:r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r>
              <a:rPr lang="en-US" sz="2200" b="1" dirty="0"/>
              <a:t>Let’s Talk</a:t>
            </a:r>
            <a:br>
              <a:rPr lang="en-US" sz="2200" dirty="0"/>
            </a:br>
            <a:r>
              <a:rPr lang="en-US" sz="2200" dirty="0"/>
              <a:t>Chat informally with a professional from CAPS. Learn more at </a:t>
            </a:r>
            <a:r>
              <a:rPr lang="en-US" sz="2200" dirty="0">
                <a:hlinkClick r:id="rId2"/>
              </a:rPr>
              <a:t>https://caps.unl.edu/lets-talk</a:t>
            </a:r>
            <a:r>
              <a:rPr lang="en-US" sz="2200" dirty="0"/>
              <a:t> </a:t>
            </a:r>
          </a:p>
          <a:p>
            <a:pPr marL="0">
              <a:lnSpc>
                <a:spcPts val="2340"/>
              </a:lnSpc>
              <a:spcBef>
                <a:spcPts val="0"/>
              </a:spcBef>
            </a:pPr>
            <a:r>
              <a:rPr lang="en-US" sz="2200" dirty="0"/>
              <a:t>Virtual sessions are available by appointment. </a:t>
            </a:r>
          </a:p>
          <a:p>
            <a:pPr marL="0">
              <a:lnSpc>
                <a:spcPts val="2340"/>
              </a:lnSpc>
              <a:spcBef>
                <a:spcPts val="0"/>
              </a:spcBef>
            </a:pPr>
            <a:r>
              <a:rPr lang="en-US" sz="2200" dirty="0"/>
              <a:t>In-person sessions available through TRIO or Military &amp; Veteran Success Center.</a:t>
            </a:r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r>
              <a:rPr lang="en-US" sz="2200" dirty="0"/>
              <a:t>Counseling and Psychological Services | Located in the University Health Center, Level Two</a:t>
            </a:r>
          </a:p>
        </p:txBody>
      </p:sp>
    </p:spTree>
    <p:extLst>
      <p:ext uri="{BB962C8B-B14F-4D97-AF65-F5344CB8AC3E}">
        <p14:creationId xmlns:p14="http://schemas.microsoft.com/office/powerpoint/2010/main" val="32670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6C613C-6F61-334F-BE88-F86ADA88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distress tolerance?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73C11-7A5C-4C4B-89B2-98DF64ACD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Coping Skills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Self-Soothing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Distraction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Grounding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75497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8FE5F-ED5F-414A-99A2-FFA5BD4C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distress tolerance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84CCF-7E69-B04E-ABCB-CF7E98E25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Survive difficult/crisis situations without making them worse</a:t>
            </a:r>
          </a:p>
          <a:p>
            <a:pPr>
              <a:lnSpc>
                <a:spcPct val="110000"/>
              </a:lnSpc>
            </a:pPr>
            <a:r>
              <a:rPr lang="en-US" dirty="0"/>
              <a:t>Accept pain/difficulty of a situation and avoid being “stuck”</a:t>
            </a:r>
          </a:p>
          <a:p>
            <a:pPr>
              <a:lnSpc>
                <a:spcPct val="110000"/>
              </a:lnSpc>
            </a:pPr>
            <a:r>
              <a:rPr lang="en-US" dirty="0"/>
              <a:t>Feel less jerked around by your emotions to feel more in control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6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CF00-F5D3-4D03-A09D-6EB344D5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distress tolerance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087D5-F54E-461C-8ABF-907887E33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Situations that are highly stressful</a:t>
            </a:r>
          </a:p>
          <a:p>
            <a:r>
              <a:rPr lang="en-US" dirty="0"/>
              <a:t>Short term situations</a:t>
            </a:r>
          </a:p>
          <a:p>
            <a:r>
              <a:rPr lang="en-US" dirty="0"/>
              <a:t>Situations that create intense pressure to resolve the situation now</a:t>
            </a:r>
          </a:p>
          <a:p>
            <a:r>
              <a:rPr lang="en-US" dirty="0"/>
              <a:t>Times when you want to act on your emotions but that will only make things worse</a:t>
            </a:r>
          </a:p>
          <a:p>
            <a:r>
              <a:rPr lang="en-US" dirty="0"/>
              <a:t>When emotions threaten to overwhelm you, but you need to accomplish goals</a:t>
            </a:r>
          </a:p>
          <a:p>
            <a:r>
              <a:rPr lang="en-US" dirty="0"/>
              <a:t>When stress levels are high, but problems can’t be solved immediately</a:t>
            </a:r>
          </a:p>
        </p:txBody>
      </p:sp>
    </p:spTree>
    <p:extLst>
      <p:ext uri="{BB962C8B-B14F-4D97-AF65-F5344CB8AC3E}">
        <p14:creationId xmlns:p14="http://schemas.microsoft.com/office/powerpoint/2010/main" val="1531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386C-D839-42C1-B13D-D108D2A2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NOT to use distress tolerance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CE9B-29FC-4772-A437-9DB669BE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For everyday problems</a:t>
            </a:r>
          </a:p>
          <a:p>
            <a:pPr>
              <a:lnSpc>
                <a:spcPct val="110000"/>
              </a:lnSpc>
            </a:pPr>
            <a:r>
              <a:rPr lang="en-US" dirty="0"/>
              <a:t>For solving all your problems</a:t>
            </a:r>
          </a:p>
          <a:p>
            <a:pPr>
              <a:lnSpc>
                <a:spcPct val="110000"/>
              </a:lnSpc>
            </a:pPr>
            <a:r>
              <a:rPr lang="en-US" dirty="0"/>
              <a:t>For making life worth living</a:t>
            </a:r>
          </a:p>
        </p:txBody>
      </p:sp>
    </p:spTree>
    <p:extLst>
      <p:ext uri="{BB962C8B-B14F-4D97-AF65-F5344CB8AC3E}">
        <p14:creationId xmlns:p14="http://schemas.microsoft.com/office/powerpoint/2010/main" val="347930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34EA-0EE9-44E9-8DE1-055BC4A9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Tolerance Skills: Physiological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EE6C-12B7-4BF6-A70A-FD029FA4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157"/>
            <a:ext cx="10515600" cy="4351338"/>
          </a:xfrm>
        </p:spPr>
        <p:txBody>
          <a:bodyPr>
            <a:noAutofit/>
          </a:bodyPr>
          <a:lstStyle/>
          <a:p>
            <a:r>
              <a:rPr lang="en-US" b="1" dirty="0"/>
              <a:t>Cool water on your face</a:t>
            </a:r>
          </a:p>
          <a:p>
            <a:pPr lvl="1"/>
            <a:r>
              <a:rPr lang="en-US" dirty="0"/>
              <a:t>Enacts dive reflex</a:t>
            </a:r>
          </a:p>
          <a:p>
            <a:pPr lvl="1"/>
            <a:r>
              <a:rPr lang="en-US" dirty="0"/>
              <a:t>Hold breath for 30 seconds while putting cool water on your face, especially your temples</a:t>
            </a:r>
          </a:p>
          <a:p>
            <a:r>
              <a:rPr lang="en-US" b="1" dirty="0"/>
              <a:t>Exercise</a:t>
            </a:r>
          </a:p>
          <a:p>
            <a:pPr lvl="1"/>
            <a:r>
              <a:rPr lang="en-US" dirty="0"/>
              <a:t>Helps naturally rid brain of stress hormones by doing what your body is preparing to do</a:t>
            </a:r>
          </a:p>
          <a:p>
            <a:pPr lvl="1"/>
            <a:r>
              <a:rPr lang="en-US" dirty="0"/>
              <a:t>Research shows 20 minutes at 70% of max heartrate</a:t>
            </a:r>
          </a:p>
          <a:p>
            <a:r>
              <a:rPr lang="en-US" b="1" dirty="0"/>
              <a:t>Deep Breathing</a:t>
            </a:r>
          </a:p>
          <a:p>
            <a:pPr lvl="1"/>
            <a:r>
              <a:rPr lang="en-US" dirty="0"/>
              <a:t>Engages parasympathetic nervous system </a:t>
            </a:r>
          </a:p>
          <a:p>
            <a:pPr lvl="1"/>
            <a:r>
              <a:rPr lang="en-US" dirty="0"/>
              <a:t>Make sure outbreath is longer that inbreath (5 seconds in, 7 seconds out)</a:t>
            </a:r>
          </a:p>
          <a:p>
            <a:pPr lvl="1"/>
            <a:r>
              <a:rPr lang="en-US" dirty="0"/>
              <a:t>Can add progressive muscle relaxation to deep breathing to increase benefits</a:t>
            </a:r>
          </a:p>
        </p:txBody>
      </p:sp>
    </p:spTree>
    <p:extLst>
      <p:ext uri="{BB962C8B-B14F-4D97-AF65-F5344CB8AC3E}">
        <p14:creationId xmlns:p14="http://schemas.microsoft.com/office/powerpoint/2010/main" val="375570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7166-B720-4AC1-80D5-284F806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Tolerance Skills: Distracting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87FE-B894-42A6-8116-CCE07080E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62" y="1825625"/>
            <a:ext cx="5788068" cy="4351338"/>
          </a:xfrm>
        </p:spPr>
        <p:txBody>
          <a:bodyPr>
            <a:noAutofit/>
          </a:bodyPr>
          <a:lstStyle/>
          <a:p>
            <a:r>
              <a:rPr lang="en-US" b="1" dirty="0"/>
              <a:t>Activities</a:t>
            </a:r>
            <a:br>
              <a:rPr lang="en-US" b="1" dirty="0"/>
            </a:br>
            <a:r>
              <a:rPr lang="en-US" sz="2400" dirty="0"/>
              <a:t>Watch TV, go for a walk, spend time with friends, play a game, have a meal, listen to music, go for a drive, etc. </a:t>
            </a:r>
          </a:p>
          <a:p>
            <a:r>
              <a:rPr lang="en-US" b="1" dirty="0"/>
              <a:t>Focus on others</a:t>
            </a:r>
            <a:br>
              <a:rPr lang="en-US" b="1" dirty="0"/>
            </a:br>
            <a:r>
              <a:rPr lang="en-US" sz="2400" dirty="0"/>
              <a:t>Volunteer, help a friend, donate items to charity, do something nice for someone</a:t>
            </a:r>
          </a:p>
          <a:p>
            <a:r>
              <a:rPr lang="en-US" b="1" dirty="0"/>
              <a:t>Create a “happy place” in your mind</a:t>
            </a:r>
            <a:br>
              <a:rPr lang="en-US" b="1" dirty="0"/>
            </a:br>
            <a:r>
              <a:rPr lang="en-US" sz="2400" dirty="0"/>
              <a:t>Favorite vacation spot, where you go to relax, beach, lake, mountains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CF5B-1DFD-462F-88C0-7D092CB8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534" y="1825625"/>
            <a:ext cx="4840266" cy="4351338"/>
          </a:xfrm>
        </p:spPr>
        <p:txBody>
          <a:bodyPr>
            <a:noAutofit/>
          </a:bodyPr>
          <a:lstStyle/>
          <a:p>
            <a:r>
              <a:rPr lang="en-US" b="1" dirty="0"/>
              <a:t>Put things into perspective</a:t>
            </a:r>
            <a:br>
              <a:rPr lang="en-US" b="1" dirty="0"/>
            </a:br>
            <a:r>
              <a:rPr lang="en-US" sz="2400" dirty="0"/>
              <a:t>Compare how you are feeling now to a time you felt worse, think about others who are coping the same or worse than you, think of others who are less fortunate</a:t>
            </a:r>
          </a:p>
          <a:p>
            <a:r>
              <a:rPr lang="en-US" b="1" dirty="0"/>
              <a:t>Thoughts</a:t>
            </a:r>
            <a:br>
              <a:rPr lang="en-US" b="1" dirty="0"/>
            </a:br>
            <a:r>
              <a:rPr lang="en-US" sz="2400" dirty="0"/>
              <a:t>Count backward by 7’s, repeat words to a song in you mind, spell words backward, put things in chronological or alphabetical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9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C0F-3E81-4BD3-B310-64E57561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Tolerance Skills: 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0E0D4-B462-41EF-8B4A-8C166AA0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Squeeze a rubber ball very hard</a:t>
            </a:r>
          </a:p>
          <a:p>
            <a:pPr>
              <a:lnSpc>
                <a:spcPct val="110000"/>
              </a:lnSpc>
            </a:pPr>
            <a:r>
              <a:rPr lang="en-US" dirty="0"/>
              <a:t>Listen to loud music</a:t>
            </a:r>
          </a:p>
          <a:p>
            <a:pPr>
              <a:lnSpc>
                <a:spcPct val="110000"/>
              </a:lnSpc>
            </a:pPr>
            <a:r>
              <a:rPr lang="en-US" dirty="0"/>
              <a:t>Hold ice in you hand or mouth</a:t>
            </a:r>
          </a:p>
          <a:p>
            <a:pPr>
              <a:lnSpc>
                <a:spcPct val="110000"/>
              </a:lnSpc>
            </a:pPr>
            <a:r>
              <a:rPr lang="en-US" dirty="0"/>
              <a:t>Take a hot or cold shower</a:t>
            </a:r>
          </a:p>
          <a:p>
            <a:pPr>
              <a:lnSpc>
                <a:spcPct val="110000"/>
              </a:lnSpc>
            </a:pPr>
            <a:r>
              <a:rPr lang="en-US" dirty="0"/>
              <a:t>5 things you can see, 4 things you can feel, 3 things you can hear, 2 things you can smell, 1 thing you can taste</a:t>
            </a:r>
          </a:p>
        </p:txBody>
      </p:sp>
    </p:spTree>
    <p:extLst>
      <p:ext uri="{BB962C8B-B14F-4D97-AF65-F5344CB8AC3E}">
        <p14:creationId xmlns:p14="http://schemas.microsoft.com/office/powerpoint/2010/main" val="227474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99CC-7EF6-4E22-9D8D-1C2F51D6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Tolerance Skills: Self-Soothing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0015-6A73-4D82-873B-86C5DF941A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Sight</a:t>
            </a:r>
            <a:br>
              <a:rPr lang="en-US" b="1" dirty="0"/>
            </a:br>
            <a:r>
              <a:rPr lang="en-US" sz="2400" dirty="0"/>
              <a:t>Look at the stars, look at pleasing art, look at old photos, watch nature</a:t>
            </a:r>
          </a:p>
          <a:p>
            <a:r>
              <a:rPr lang="en-US" b="1" dirty="0"/>
              <a:t>Sound</a:t>
            </a:r>
            <a:br>
              <a:rPr lang="en-US" b="1" dirty="0"/>
            </a:br>
            <a:r>
              <a:rPr lang="en-US" sz="2400" dirty="0"/>
              <a:t>Listen to soothing music, listen to nature, ASMR videos</a:t>
            </a:r>
          </a:p>
          <a:p>
            <a:r>
              <a:rPr lang="en-US" b="1" dirty="0"/>
              <a:t>Smell</a:t>
            </a:r>
            <a:br>
              <a:rPr lang="en-US" b="1" dirty="0"/>
            </a:br>
            <a:r>
              <a:rPr lang="en-US" sz="2400" dirty="0"/>
              <a:t>Use your favorite body lotion or shampoo, light a scented candle, open a package of coffee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43963-5645-454A-A0D2-0CC7A5ADF9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Taste</a:t>
            </a:r>
            <a:br>
              <a:rPr lang="en-US" b="1" dirty="0"/>
            </a:br>
            <a:r>
              <a:rPr lang="en-US" sz="2400" dirty="0"/>
              <a:t>Eat your favorite food, drink tea or coffee, chew gum, hard candy, mints</a:t>
            </a:r>
          </a:p>
          <a:p>
            <a:r>
              <a:rPr lang="en-US" b="1" dirty="0"/>
              <a:t>Touch</a:t>
            </a:r>
            <a:br>
              <a:rPr lang="en-US" b="1" dirty="0"/>
            </a:br>
            <a:r>
              <a:rPr lang="en-US" sz="2400" dirty="0"/>
              <a:t>Pet an animal, sit in the sun, put on lotion, wear your comfiest clothes, get a massage, take a bath, snuggle up in a blanket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605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b48af6b-0b55-4e7c-8dad-352f4e90748d">C6ZVMUCPSF5T-930783841-144276</_dlc_DocId>
    <_dlc_DocIdUrl xmlns="eb48af6b-0b55-4e7c-8dad-352f4e90748d">
      <Url>https://uofnelincoln.sharepoint.com/sites/UNL-SAOVC/Marketing/_layouts/15/DocIdRedir.aspx?ID=C6ZVMUCPSF5T-930783841-144276</Url>
      <Description>C6ZVMUCPSF5T-930783841-144276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00899D642A14DAA5C76E3EE6B6D18" ma:contentTypeVersion="13" ma:contentTypeDescription="Create a new document." ma:contentTypeScope="" ma:versionID="5af77d54c9710f5c909803cdf1ae193d">
  <xsd:schema xmlns:xsd="http://www.w3.org/2001/XMLSchema" xmlns:xs="http://www.w3.org/2001/XMLSchema" xmlns:p="http://schemas.microsoft.com/office/2006/metadata/properties" xmlns:ns2="eb48af6b-0b55-4e7c-8dad-352f4e90748d" xmlns:ns3="93c67354-0612-4b49-b9d1-d4ff44f6faf5" xmlns:ns4="e2b24a15-f023-4bfa-a6c1-cc93adc8fe53" targetNamespace="http://schemas.microsoft.com/office/2006/metadata/properties" ma:root="true" ma:fieldsID="c804e88906c4dac61710926061ee6cf6" ns2:_="" ns3:_="" ns4:_="">
    <xsd:import namespace="eb48af6b-0b55-4e7c-8dad-352f4e90748d"/>
    <xsd:import namespace="93c67354-0612-4b49-b9d1-d4ff44f6faf5"/>
    <xsd:import namespace="e2b24a15-f023-4bfa-a6c1-cc93adc8fe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8af6b-0b55-4e7c-8dad-352f4e9074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7354-0612-4b49-b9d1-d4ff44f6faf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24a15-f023-4bfa-a6c1-cc93adc8f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AF33C-A73D-40F2-82C3-E732AC717CC1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a2bb1a05-b553-4a5d-b877-dd73a88b1188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febaaca-d826-49dc-a682-d32f807cfe7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2EDA70-EA32-4E65-A0C9-E2D1508D84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67CAF5-C56B-4E77-B4EB-793A24DC1F9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B881F1A-0CDC-4C4E-B23E-ED871F64CEDD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1190</Words>
  <Application>Microsoft Macintosh PowerPoint</Application>
  <PresentationFormat>Widescreen</PresentationFormat>
  <Paragraphs>119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Custom Design</vt:lpstr>
      <vt:lpstr>1_Custom Design</vt:lpstr>
      <vt:lpstr>2_Custom Design</vt:lpstr>
      <vt:lpstr>PowerPoint Presentation</vt:lpstr>
      <vt:lpstr>What is distress tolerance?</vt:lpstr>
      <vt:lpstr>Goals of distress tolerance</vt:lpstr>
      <vt:lpstr>When to use distress tolerance skills</vt:lpstr>
      <vt:lpstr>When NOT to use distress tolerance skills</vt:lpstr>
      <vt:lpstr>Distress Tolerance Skills: Physiological</vt:lpstr>
      <vt:lpstr>Distress Tolerance Skills: Distracting</vt:lpstr>
      <vt:lpstr>Distress Tolerance Skills: Grounding</vt:lpstr>
      <vt:lpstr>Distress Tolerance Skills: Self-Soothing</vt:lpstr>
      <vt:lpstr>Distress Tolerance Skills: Radical Acceptance</vt:lpstr>
      <vt:lpstr>How to accept reality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Esteem</dc:title>
  <dc:creator>Kristin Jagels</dc:creator>
  <cp:lastModifiedBy>Lauren Gayer</cp:lastModifiedBy>
  <cp:revision>24</cp:revision>
  <dcterms:created xsi:type="dcterms:W3CDTF">2020-08-06T20:32:37Z</dcterms:created>
  <dcterms:modified xsi:type="dcterms:W3CDTF">2022-03-03T19:15:29Z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0x010100E9F00899D642A14DAA5C76E3EE6B6D18</vt:lpwstr>
  </property>
  <property fmtid="{D5CDD505-2E9C-101B-9397-08002B2CF9AE}" pid="3" name="_dlc_DocIdItemGuid">
    <vt:lpwstr>154eb7ff-245a-4907-9fa1-77be69b6acb6</vt:lpwstr>
  </property>
</Properties>
</file>