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4" r:id="rId2"/>
    <p:sldMasterId id="2147483736" r:id="rId3"/>
  </p:sldMasterIdLst>
  <p:notesMasterIdLst>
    <p:notesMasterId r:id="rId14"/>
  </p:notesMasterIdLst>
  <p:sldIdLst>
    <p:sldId id="256" r:id="rId4"/>
    <p:sldId id="258" r:id="rId5"/>
    <p:sldId id="257" r:id="rId6"/>
    <p:sldId id="259" r:id="rId7"/>
    <p:sldId id="260" r:id="rId8"/>
    <p:sldId id="268" r:id="rId9"/>
    <p:sldId id="261"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47" autoAdjust="0"/>
    <p:restoredTop sz="85862"/>
  </p:normalViewPr>
  <p:slideViewPr>
    <p:cSldViewPr snapToGrid="0">
      <p:cViewPr varScale="1">
        <p:scale>
          <a:sx n="46" d="100"/>
          <a:sy n="46" d="100"/>
        </p:scale>
        <p:origin x="168" y="1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BA68B-A19E-5A48-8794-36F7767BE9AE}" type="datetimeFigureOut">
              <a:rPr lang="en-US" smtClean="0"/>
              <a:t>3/3/22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28305-C78E-B148-A6E1-FD3B3C8964FB}" type="slidenum">
              <a:rPr lang="en-US" smtClean="0"/>
              <a:t>‹#›</a:t>
            </a:fld>
            <a:endParaRPr lang="en-US"/>
          </a:p>
        </p:txBody>
      </p:sp>
    </p:spTree>
    <p:extLst>
      <p:ext uri="{BB962C8B-B14F-4D97-AF65-F5344CB8AC3E}">
        <p14:creationId xmlns:p14="http://schemas.microsoft.com/office/powerpoint/2010/main" val="11434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28305-C78E-B148-A6E1-FD3B3C8964FB}" type="slidenum">
              <a:rPr lang="en-US" smtClean="0"/>
              <a:t>1</a:t>
            </a:fld>
            <a:endParaRPr lang="en-US"/>
          </a:p>
        </p:txBody>
      </p:sp>
    </p:spTree>
    <p:extLst>
      <p:ext uri="{BB962C8B-B14F-4D97-AF65-F5344CB8AC3E}">
        <p14:creationId xmlns:p14="http://schemas.microsoft.com/office/powerpoint/2010/main" val="336707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some thing that have gone well for your during your transition to UNL? Where have you seen the most personal growth? In what areas are you struggling?</a:t>
            </a:r>
          </a:p>
          <a:p>
            <a:endParaRPr lang="en-US" dirty="0"/>
          </a:p>
        </p:txBody>
      </p:sp>
      <p:sp>
        <p:nvSpPr>
          <p:cNvPr id="4" name="Slide Number Placeholder 3"/>
          <p:cNvSpPr>
            <a:spLocks noGrp="1"/>
          </p:cNvSpPr>
          <p:nvPr>
            <p:ph type="sldNum" sz="quarter" idx="5"/>
          </p:nvPr>
        </p:nvSpPr>
        <p:spPr/>
        <p:txBody>
          <a:bodyPr/>
          <a:lstStyle/>
          <a:p>
            <a:fld id="{40D28305-C78E-B148-A6E1-FD3B3C8964FB}" type="slidenum">
              <a:rPr lang="en-US" smtClean="0"/>
              <a:t>3</a:t>
            </a:fld>
            <a:endParaRPr lang="en-US"/>
          </a:p>
        </p:txBody>
      </p:sp>
    </p:spTree>
    <p:extLst>
      <p:ext uri="{BB962C8B-B14F-4D97-AF65-F5344CB8AC3E}">
        <p14:creationId xmlns:p14="http://schemas.microsoft.com/office/powerpoint/2010/main" val="9335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contributes to your stress? How do you notice when you’re feeling “stressed out”? What are your stress warning signs?, what behaviors are important for you specifically to remember to do (or to avoid) when feeling stressed?, how do you practice self-care? What are barriers and how might you overcome/address them?</a:t>
            </a:r>
          </a:p>
          <a:p>
            <a:endParaRPr lang="en-US" dirty="0"/>
          </a:p>
        </p:txBody>
      </p:sp>
      <p:sp>
        <p:nvSpPr>
          <p:cNvPr id="4" name="Slide Number Placeholder 3"/>
          <p:cNvSpPr>
            <a:spLocks noGrp="1"/>
          </p:cNvSpPr>
          <p:nvPr>
            <p:ph type="sldNum" sz="quarter" idx="5"/>
          </p:nvPr>
        </p:nvSpPr>
        <p:spPr/>
        <p:txBody>
          <a:bodyPr/>
          <a:lstStyle/>
          <a:p>
            <a:fld id="{40D28305-C78E-B148-A6E1-FD3B3C8964FB}" type="slidenum">
              <a:rPr lang="en-US" smtClean="0"/>
              <a:t>7</a:t>
            </a:fld>
            <a:endParaRPr lang="en-US"/>
          </a:p>
        </p:txBody>
      </p:sp>
    </p:spTree>
    <p:extLst>
      <p:ext uri="{BB962C8B-B14F-4D97-AF65-F5344CB8AC3E}">
        <p14:creationId xmlns:p14="http://schemas.microsoft.com/office/powerpoint/2010/main" val="2409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834-4233-EB49-9500-DA861C6CF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F707D5-57F3-BC46-907A-E836F7331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8FAA91-9D4D-4D47-A4F2-041CC3692F59}"/>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5" name="Footer Placeholder 4">
            <a:extLst>
              <a:ext uri="{FF2B5EF4-FFF2-40B4-BE49-F238E27FC236}">
                <a16:creationId xmlns:a16="http://schemas.microsoft.com/office/drawing/2014/main" id="{74221D1B-4F6B-A640-9D3D-F075A1A5A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26F0A-ADD2-1144-8227-E736FF7C1B0E}"/>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32788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78A7-BE95-944E-A3D4-777E060B4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3E9033-D940-B246-95CB-401A80F92E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A7798-52AE-194C-BDA5-9125303A9934}"/>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5" name="Footer Placeholder 4">
            <a:extLst>
              <a:ext uri="{FF2B5EF4-FFF2-40B4-BE49-F238E27FC236}">
                <a16:creationId xmlns:a16="http://schemas.microsoft.com/office/drawing/2014/main" id="{867A564F-8C44-7B4F-89A0-23690C192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AC28F-3BD7-D440-A0C8-BA99EAF86F12}"/>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42702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9CDB3-E9E2-AB49-A86F-B7DFCA46E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274B8-650B-8344-B7B9-C3BD16F9D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F1BEB-D996-DE4F-93D6-75A3BEF73215}"/>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5" name="Footer Placeholder 4">
            <a:extLst>
              <a:ext uri="{FF2B5EF4-FFF2-40B4-BE49-F238E27FC236}">
                <a16:creationId xmlns:a16="http://schemas.microsoft.com/office/drawing/2014/main" id="{88BC90E5-3C67-C44A-BEA5-0DDA845C5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DCB38-0508-CC46-A2E7-7539CD07CCAC}"/>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970131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DAFA-D3DF-1341-97CF-2B756E8B82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BC79BC-8AD2-394B-B619-3C1835E91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1F6D9-40DF-954C-8CA0-C06960A3333B}"/>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5" name="Footer Placeholder 4">
            <a:extLst>
              <a:ext uri="{FF2B5EF4-FFF2-40B4-BE49-F238E27FC236}">
                <a16:creationId xmlns:a16="http://schemas.microsoft.com/office/drawing/2014/main" id="{1179252C-BD67-D741-BBD9-4A93362EC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D6BD3-75EC-1E4F-AE73-AE24A6CC7E9A}"/>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2132093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CBA2-CC35-3F49-AC58-F6506A50C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3CCE3-7F59-464A-B0CD-B78603B99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8F112-CD18-7240-8F5E-7C250212EF9E}"/>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5" name="Footer Placeholder 4">
            <a:extLst>
              <a:ext uri="{FF2B5EF4-FFF2-40B4-BE49-F238E27FC236}">
                <a16:creationId xmlns:a16="http://schemas.microsoft.com/office/drawing/2014/main" id="{06194D8A-FFC8-574F-8CF0-3874CCED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23AD3-1397-C445-93F6-8633663ED644}"/>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88236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DEE0-125F-D845-8FE6-F84BD4074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5C3B7B-D52E-9E45-9C08-6A8A12DFF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84B03-1276-A140-92F5-A3698BCDAD2C}"/>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5" name="Footer Placeholder 4">
            <a:extLst>
              <a:ext uri="{FF2B5EF4-FFF2-40B4-BE49-F238E27FC236}">
                <a16:creationId xmlns:a16="http://schemas.microsoft.com/office/drawing/2014/main" id="{87F781E2-CC58-DE45-8A64-36BAF423B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AC755-FA84-764C-A855-A34388B50DBE}"/>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34204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5C93-540B-DC41-A57E-D81E8BD3B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B1496-B866-C147-9083-E6F970411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BB8E75-B86A-BE4C-AD9B-DC7AE7C8F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8749D-35DE-FF4D-B478-A9BC76E82C14}"/>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6" name="Footer Placeholder 5">
            <a:extLst>
              <a:ext uri="{FF2B5EF4-FFF2-40B4-BE49-F238E27FC236}">
                <a16:creationId xmlns:a16="http://schemas.microsoft.com/office/drawing/2014/main" id="{D7864117-757B-714B-B4EC-86DAEBFDE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6F25B-1B04-7D44-A204-9C9146E9E5C5}"/>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695790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586A-AF4B-AF49-8293-7116EDCD3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4A9BA3-651E-9D4D-8E4B-EA8AA13BA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065262-D742-C74A-99C6-B2329A27C0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7ADE9E-5669-0047-B1EC-4248B6128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45F12-BCC5-0646-8808-0841A589DD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C9C49-A107-D24B-B9EB-F80D9997B0A1}"/>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8" name="Footer Placeholder 7">
            <a:extLst>
              <a:ext uri="{FF2B5EF4-FFF2-40B4-BE49-F238E27FC236}">
                <a16:creationId xmlns:a16="http://schemas.microsoft.com/office/drawing/2014/main" id="{2C89B295-69E2-8A40-AA96-E1F7A6E43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9806D-4977-734B-A69C-10F7EF345F71}"/>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438191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0459-6B5F-0144-A33B-3A7B1CF97D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273BDE-2564-3141-9F00-5AC40B5F810F}"/>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4" name="Footer Placeholder 3">
            <a:extLst>
              <a:ext uri="{FF2B5EF4-FFF2-40B4-BE49-F238E27FC236}">
                <a16:creationId xmlns:a16="http://schemas.microsoft.com/office/drawing/2014/main" id="{9A864A3E-C0B6-2949-AD22-A39FC4F2A6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64BB2-ADC5-F544-B219-37733414F8FC}"/>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81970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FE54C-E886-7C4C-A504-6B2B4880A5B0}"/>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3" name="Footer Placeholder 2">
            <a:extLst>
              <a:ext uri="{FF2B5EF4-FFF2-40B4-BE49-F238E27FC236}">
                <a16:creationId xmlns:a16="http://schemas.microsoft.com/office/drawing/2014/main" id="{BE3DF33F-359C-6E46-9E63-D02DAF468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82A48-EEB7-DF45-9425-AB51593E2FCB}"/>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402537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2ACD-01E9-034D-BE70-791946297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243FD-C271-6445-B5EE-9DD8880CE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63BFC-82ED-AF4E-BED8-D7C64DABA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280D5-2DCF-3A4C-9DCA-15855DA6819F}"/>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6" name="Footer Placeholder 5">
            <a:extLst>
              <a:ext uri="{FF2B5EF4-FFF2-40B4-BE49-F238E27FC236}">
                <a16:creationId xmlns:a16="http://schemas.microsoft.com/office/drawing/2014/main" id="{3B080C99-BDB9-5444-9241-00D9184E7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2C5C8-304B-8F4E-99C7-1017A7E6E324}"/>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13373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ECC0-CD85-6548-AB9B-48B908F69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967C9-0FF5-B145-8BE8-D056182C8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7D337-09BB-6344-95D8-D50754D74C7B}"/>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5" name="Footer Placeholder 4">
            <a:extLst>
              <a:ext uri="{FF2B5EF4-FFF2-40B4-BE49-F238E27FC236}">
                <a16:creationId xmlns:a16="http://schemas.microsoft.com/office/drawing/2014/main" id="{4CCD9657-8A52-2947-8494-D4F620DE9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C6C71-8AA7-7A4F-90D3-49C412A3D6A5}"/>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4063547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375A-0E87-9D43-B3F3-180210047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64DF0-7B60-B748-AD7D-2842BF37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8A7724-4D42-8140-BCC8-9BA631E45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6C91E-3F07-E540-876F-5FC4E1EC1992}"/>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6" name="Footer Placeholder 5">
            <a:extLst>
              <a:ext uri="{FF2B5EF4-FFF2-40B4-BE49-F238E27FC236}">
                <a16:creationId xmlns:a16="http://schemas.microsoft.com/office/drawing/2014/main" id="{0E7D5D95-665E-1E48-8846-B493D40E6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51922-7B45-E64E-90BF-CB7CD079D88C}"/>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462728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1C26-90D6-1942-9362-F7F90B447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75762D-2BC2-6A43-BE5E-AB62AE3F9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F3B93-D00B-CA47-B297-A994E9A7B85E}"/>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5" name="Footer Placeholder 4">
            <a:extLst>
              <a:ext uri="{FF2B5EF4-FFF2-40B4-BE49-F238E27FC236}">
                <a16:creationId xmlns:a16="http://schemas.microsoft.com/office/drawing/2014/main" id="{1E1EF259-8BC3-AB4D-8A08-91DCB2AA8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97261-1B3F-BC4F-B555-DD6A78AA9D62}"/>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2254928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A0F12-A9DB-5940-B085-B8245292B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D2B08-69F4-9B45-9EF7-809C432727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97B3C-BA85-5A40-BDBD-4DBE58D22202}"/>
              </a:ext>
            </a:extLst>
          </p:cNvPr>
          <p:cNvSpPr>
            <a:spLocks noGrp="1"/>
          </p:cNvSpPr>
          <p:nvPr>
            <p:ph type="dt" sz="half" idx="10"/>
          </p:nvPr>
        </p:nvSpPr>
        <p:spPr/>
        <p:txBody>
          <a:bodyPr/>
          <a:lstStyle/>
          <a:p>
            <a:fld id="{D9BBBD79-94CB-8E40-8634-63BA99A67474}" type="datetimeFigureOut">
              <a:rPr lang="en-US" smtClean="0"/>
              <a:t>3/3/22</a:t>
            </a:fld>
            <a:endParaRPr lang="en-US"/>
          </a:p>
        </p:txBody>
      </p:sp>
      <p:sp>
        <p:nvSpPr>
          <p:cNvPr id="5" name="Footer Placeholder 4">
            <a:extLst>
              <a:ext uri="{FF2B5EF4-FFF2-40B4-BE49-F238E27FC236}">
                <a16:creationId xmlns:a16="http://schemas.microsoft.com/office/drawing/2014/main" id="{E6960FA1-6E8E-ED41-95D8-8A241EADF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8091F-0F8B-4C40-94AA-1A57E44D04EB}"/>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2950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DB4A-46AA-0B48-B686-209736B37E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74C43C-2554-E64E-AE74-ED022FB51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2B3D3-F4DD-B54E-A553-5C2B157468F3}"/>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5" name="Footer Placeholder 4">
            <a:extLst>
              <a:ext uri="{FF2B5EF4-FFF2-40B4-BE49-F238E27FC236}">
                <a16:creationId xmlns:a16="http://schemas.microsoft.com/office/drawing/2014/main" id="{72CB55DE-CCED-F441-B1A2-F8AF9C513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F22E5-4363-3641-B202-79949E92381A}"/>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3777723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3E60-81B6-5D41-B14E-7B3A8776B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C336E2-ABC3-944B-87E1-D73F41A05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6F88E-0043-6043-8840-6A2F4710D2CF}"/>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5" name="Footer Placeholder 4">
            <a:extLst>
              <a:ext uri="{FF2B5EF4-FFF2-40B4-BE49-F238E27FC236}">
                <a16:creationId xmlns:a16="http://schemas.microsoft.com/office/drawing/2014/main" id="{F0E625B0-4F90-1D4C-8AF2-2947DB0FB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F6810-8C73-1A41-85C8-90AD4240EB74}"/>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736049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3279-2AA9-A844-BAC2-FFBEC3E1C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71359-E2F5-8745-A3E0-BEF37C037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3A0A-11FA-7342-B5CE-F295AC681343}"/>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5" name="Footer Placeholder 4">
            <a:extLst>
              <a:ext uri="{FF2B5EF4-FFF2-40B4-BE49-F238E27FC236}">
                <a16:creationId xmlns:a16="http://schemas.microsoft.com/office/drawing/2014/main" id="{5D051FB0-E952-2F48-857F-4FBF375E1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A0DE3-C377-9B47-B279-6B695DAD3CB7}"/>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226054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3FAE-9634-8D4D-80A5-D7F4F0EC8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CB7D7-BE6C-5049-AC38-7FB28E92A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2889A-01B7-EB4F-9DFC-70E4A6441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9EDE5-8C1B-D948-B0F0-5907000CF512}"/>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6" name="Footer Placeholder 5">
            <a:extLst>
              <a:ext uri="{FF2B5EF4-FFF2-40B4-BE49-F238E27FC236}">
                <a16:creationId xmlns:a16="http://schemas.microsoft.com/office/drawing/2014/main" id="{3AB756FB-74C7-0946-AAB7-1EA12EF9C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6D7CC-98F2-2243-921D-BB41BA721502}"/>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239265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EF7B-E9B4-6848-939A-CB43C9367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2C63E-0AEB-8A4C-A52E-EC4205823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FC50A-E5F7-AA42-9ED3-85856F27A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7CA9B1-668C-7A40-A72D-01244A864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16D15-C496-8E41-ADE8-60B16B15C5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02CA69-8451-5840-B5F0-6A2A82A6D127}"/>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8" name="Footer Placeholder 7">
            <a:extLst>
              <a:ext uri="{FF2B5EF4-FFF2-40B4-BE49-F238E27FC236}">
                <a16:creationId xmlns:a16="http://schemas.microsoft.com/office/drawing/2014/main" id="{16693FB4-93AA-5844-AA23-8F8D096EF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68E595-2548-1045-8997-0F78D5F675C0}"/>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4143581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5A46-9FDA-3B4B-952E-454370BC2A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61F8ED-69E5-064D-B94C-BAD6B84A2D18}"/>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4" name="Footer Placeholder 3">
            <a:extLst>
              <a:ext uri="{FF2B5EF4-FFF2-40B4-BE49-F238E27FC236}">
                <a16:creationId xmlns:a16="http://schemas.microsoft.com/office/drawing/2014/main" id="{0A1F119D-4F06-3243-9E50-07DCB20980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07250-1A2B-4149-958D-8EB379D89FE2}"/>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460659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78EF0-0DB0-134C-AF8F-F097EAE8383E}"/>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3" name="Footer Placeholder 2">
            <a:extLst>
              <a:ext uri="{FF2B5EF4-FFF2-40B4-BE49-F238E27FC236}">
                <a16:creationId xmlns:a16="http://schemas.microsoft.com/office/drawing/2014/main" id="{798FDC31-BD66-274B-AE91-0E69092FD9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4EDA71-E53A-5C4A-9B06-340FFD7510D6}"/>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19863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343A-7C17-9B42-9F6A-0386BBA50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0FB69-8B6C-8A4C-A7CC-68828CB0F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177A4A-7098-784A-AD7D-4058F106E7A1}"/>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5" name="Footer Placeholder 4">
            <a:extLst>
              <a:ext uri="{FF2B5EF4-FFF2-40B4-BE49-F238E27FC236}">
                <a16:creationId xmlns:a16="http://schemas.microsoft.com/office/drawing/2014/main" id="{D10F59E9-2266-7D49-8BBF-BC1EFAB41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D1F9-C79E-CC4B-A17C-1E9097D0C788}"/>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4111038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6E7B-9FB6-AF45-B067-3907CC290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3ECA1-C773-C647-8239-02E3CA26C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251C04-AC15-D842-BE3D-ECE332B8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23229-4144-574A-AF29-F49128C2986D}"/>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6" name="Footer Placeholder 5">
            <a:extLst>
              <a:ext uri="{FF2B5EF4-FFF2-40B4-BE49-F238E27FC236}">
                <a16:creationId xmlns:a16="http://schemas.microsoft.com/office/drawing/2014/main" id="{DE2B054C-0B64-C14F-A28A-E915F5DEB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08A40-8FFF-BB42-8834-55CB6223FF3A}"/>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3711883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1D94-F772-3046-B445-02FA1AF89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ED211B-B08D-1340-9912-44E5DFAB4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11E5B1-678F-2D46-A838-38AFC21A1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C661A-016C-2740-A1DD-B64BDAFEB40C}"/>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6" name="Footer Placeholder 5">
            <a:extLst>
              <a:ext uri="{FF2B5EF4-FFF2-40B4-BE49-F238E27FC236}">
                <a16:creationId xmlns:a16="http://schemas.microsoft.com/office/drawing/2014/main" id="{CAD46016-ADCD-834D-ABCB-E212046D4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81559-A5F7-3841-92AB-51D844DFF7F3}"/>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971036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B02A-369E-7641-89D3-B5E5D00C16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A50F85-0450-C947-AE5D-704CE346E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14FBC-22B7-CA46-B955-454616AED068}"/>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5" name="Footer Placeholder 4">
            <a:extLst>
              <a:ext uri="{FF2B5EF4-FFF2-40B4-BE49-F238E27FC236}">
                <a16:creationId xmlns:a16="http://schemas.microsoft.com/office/drawing/2014/main" id="{E8DB1733-745D-4B4F-8E15-F5171E762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54331-5A62-164C-A41D-53D717C60E5C}"/>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2239428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93A1FC-C123-5049-8B44-8F4061AA37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139E3-7303-8949-A7BB-BA9C0B574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CE957-D20E-7148-BCB0-B1C71E44BC28}"/>
              </a:ext>
            </a:extLst>
          </p:cNvPr>
          <p:cNvSpPr>
            <a:spLocks noGrp="1"/>
          </p:cNvSpPr>
          <p:nvPr>
            <p:ph type="dt" sz="half" idx="10"/>
          </p:nvPr>
        </p:nvSpPr>
        <p:spPr/>
        <p:txBody>
          <a:bodyPr/>
          <a:lstStyle/>
          <a:p>
            <a:fld id="{672879BF-234D-784C-8AFA-6973029716F3}" type="datetimeFigureOut">
              <a:rPr lang="en-US" smtClean="0"/>
              <a:t>3/3/22</a:t>
            </a:fld>
            <a:endParaRPr lang="en-US"/>
          </a:p>
        </p:txBody>
      </p:sp>
      <p:sp>
        <p:nvSpPr>
          <p:cNvPr id="5" name="Footer Placeholder 4">
            <a:extLst>
              <a:ext uri="{FF2B5EF4-FFF2-40B4-BE49-F238E27FC236}">
                <a16:creationId xmlns:a16="http://schemas.microsoft.com/office/drawing/2014/main" id="{C0D6976B-6E01-D44D-A818-D9EF2FC1B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ED659-A19A-6A40-8FBD-1AF162988A55}"/>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77728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9267-9780-9940-BCC6-82514DC4B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9F1AC-E8E9-CA4C-B307-EA041A4A8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EC4B10-43BA-5E4E-A3C8-C203F08FA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866A6E-7813-5C4E-8DD4-4D981F31BCE1}"/>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6" name="Footer Placeholder 5">
            <a:extLst>
              <a:ext uri="{FF2B5EF4-FFF2-40B4-BE49-F238E27FC236}">
                <a16:creationId xmlns:a16="http://schemas.microsoft.com/office/drawing/2014/main" id="{1E0539F1-53E9-8040-899F-A64C2DB24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0B309-67C3-714F-922D-069A428BF148}"/>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139480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1D40-2BCE-BF4C-927B-5188AF6EC6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871DCA-8013-FC43-B29F-F690ACB0C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FE92E-8017-F445-A17B-1241CC0DF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110DE-5F18-994A-97E6-48A9E55B1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534A0-99C4-224B-98A7-BADFB075A4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FB7F8F-E3E9-F648-A945-481CEEF81F92}"/>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8" name="Footer Placeholder 7">
            <a:extLst>
              <a:ext uri="{FF2B5EF4-FFF2-40B4-BE49-F238E27FC236}">
                <a16:creationId xmlns:a16="http://schemas.microsoft.com/office/drawing/2014/main" id="{30475C5B-ED08-DB47-914C-8F8D5B27D5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A720E-EB53-B740-9B78-23F0A4AA646A}"/>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427810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DD78-ABC5-FE48-B152-3BCA8113C4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F2013-5725-7144-A2B2-41EFA7257A21}"/>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4" name="Footer Placeholder 3">
            <a:extLst>
              <a:ext uri="{FF2B5EF4-FFF2-40B4-BE49-F238E27FC236}">
                <a16:creationId xmlns:a16="http://schemas.microsoft.com/office/drawing/2014/main" id="{58AA391E-A42F-5E45-9CFE-4627094BB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3F6254-F9C2-8A42-BA89-5877414092F4}"/>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190966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FA7EA-C428-2446-8BD0-C5085F1A57AE}"/>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3" name="Footer Placeholder 2">
            <a:extLst>
              <a:ext uri="{FF2B5EF4-FFF2-40B4-BE49-F238E27FC236}">
                <a16:creationId xmlns:a16="http://schemas.microsoft.com/office/drawing/2014/main" id="{8D7CD10B-0256-684C-8A6E-093B57A9A0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6C796-E67E-9D4D-93CE-DDEE1BA598D3}"/>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17119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D0A4-4074-C94C-A7B0-81BF153D5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6657CB-6450-564A-AC80-4B47D2DE6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A7690F-622E-DD41-9C69-77A101A7A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83CC7-FF30-374B-8882-0FD2F0D099D7}"/>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6" name="Footer Placeholder 5">
            <a:extLst>
              <a:ext uri="{FF2B5EF4-FFF2-40B4-BE49-F238E27FC236}">
                <a16:creationId xmlns:a16="http://schemas.microsoft.com/office/drawing/2014/main" id="{CD0193E0-9CA7-EE4C-8B59-92B03B16B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7552E-D77A-BE40-9E02-7110EDD878F6}"/>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03511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2D8E-F9D6-1C4E-A29E-8628E4029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3BCF36-2520-8E44-A77A-9BF01CD39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812DD6-6148-E249-93DA-B871BA7D7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3DD84-0620-614B-8500-93D16C14D936}"/>
              </a:ext>
            </a:extLst>
          </p:cNvPr>
          <p:cNvSpPr>
            <a:spLocks noGrp="1"/>
          </p:cNvSpPr>
          <p:nvPr>
            <p:ph type="dt" sz="half" idx="10"/>
          </p:nvPr>
        </p:nvSpPr>
        <p:spPr/>
        <p:txBody>
          <a:bodyPr/>
          <a:lstStyle/>
          <a:p>
            <a:fld id="{BA5E4826-AAEC-6740-9347-824FBF69FD76}" type="datetimeFigureOut">
              <a:rPr lang="en-US" smtClean="0"/>
              <a:t>3/3/22</a:t>
            </a:fld>
            <a:endParaRPr lang="en-US"/>
          </a:p>
        </p:txBody>
      </p:sp>
      <p:sp>
        <p:nvSpPr>
          <p:cNvPr id="6" name="Footer Placeholder 5">
            <a:extLst>
              <a:ext uri="{FF2B5EF4-FFF2-40B4-BE49-F238E27FC236}">
                <a16:creationId xmlns:a16="http://schemas.microsoft.com/office/drawing/2014/main" id="{E266CA19-AE2F-064E-BC40-EA7AA99D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C8263-BD9D-E04A-99F5-7ABB9A55F30B}"/>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393985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4192B-2A12-E24F-AB68-CA8555717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0E6272-6F87-D240-8211-009B54EB0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B38FD-5928-E54B-B015-2C95A67F9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E4826-AAEC-6740-9347-824FBF69FD76}" type="datetimeFigureOut">
              <a:rPr lang="en-US" smtClean="0"/>
              <a:t>3/3/22</a:t>
            </a:fld>
            <a:endParaRPr lang="en-US"/>
          </a:p>
        </p:txBody>
      </p:sp>
      <p:sp>
        <p:nvSpPr>
          <p:cNvPr id="5" name="Footer Placeholder 4">
            <a:extLst>
              <a:ext uri="{FF2B5EF4-FFF2-40B4-BE49-F238E27FC236}">
                <a16:creationId xmlns:a16="http://schemas.microsoft.com/office/drawing/2014/main" id="{7684EB6F-6BAE-2A4C-BE23-E5DDD17DA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811220-A83E-9641-9669-5CDF160A2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81431-1D6C-F64F-B73C-BBD1B4E06489}"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195CE9DD-3DAF-7B42-877F-E38B354D69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559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483E7-9A4F-8341-AF9A-0730162B6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BE6D-5031-1842-8A2B-DCE23CA4A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78E59-89DE-D243-9E86-8EF733848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BBD79-94CB-8E40-8634-63BA99A67474}" type="datetimeFigureOut">
              <a:rPr lang="en-US" smtClean="0"/>
              <a:t>3/3/22</a:t>
            </a:fld>
            <a:endParaRPr lang="en-US"/>
          </a:p>
        </p:txBody>
      </p:sp>
      <p:sp>
        <p:nvSpPr>
          <p:cNvPr id="5" name="Footer Placeholder 4">
            <a:extLst>
              <a:ext uri="{FF2B5EF4-FFF2-40B4-BE49-F238E27FC236}">
                <a16:creationId xmlns:a16="http://schemas.microsoft.com/office/drawing/2014/main" id="{C7F38B13-4DCF-6E43-87B1-358497355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61A9B1-9FD9-F14E-9487-6EB080117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1F854-A1C4-364D-AD12-0D675343497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DB9C646C-1FEF-044F-BDB9-E6781BEB41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033868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CD9E4-61A7-7C4F-B7BC-D5421D3EF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F831CD-B51D-5540-827F-828EC43D5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BC268-289C-8044-AD08-F5B2F06E2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879BF-234D-784C-8AFA-6973029716F3}" type="datetimeFigureOut">
              <a:rPr lang="en-US" smtClean="0"/>
              <a:t>3/3/22</a:t>
            </a:fld>
            <a:endParaRPr lang="en-US"/>
          </a:p>
        </p:txBody>
      </p:sp>
      <p:sp>
        <p:nvSpPr>
          <p:cNvPr id="5" name="Footer Placeholder 4">
            <a:extLst>
              <a:ext uri="{FF2B5EF4-FFF2-40B4-BE49-F238E27FC236}">
                <a16:creationId xmlns:a16="http://schemas.microsoft.com/office/drawing/2014/main" id="{AEFE7230-B1CA-6049-9A79-0B8DC8366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0C1D8C-EECB-7345-BF21-A52D700FE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3A3BC-AF08-074C-B721-29A83774F535}" type="slidenum">
              <a:rPr lang="en-US" smtClean="0"/>
              <a:t>‹#›</a:t>
            </a:fld>
            <a:endParaRPr lang="en-US"/>
          </a:p>
        </p:txBody>
      </p:sp>
      <p:pic>
        <p:nvPicPr>
          <p:cNvPr id="8" name="Picture 7" descr="A picture containing text, yellow&#10;&#10;Description automatically generated">
            <a:extLst>
              <a:ext uri="{FF2B5EF4-FFF2-40B4-BE49-F238E27FC236}">
                <a16:creationId xmlns:a16="http://schemas.microsoft.com/office/drawing/2014/main" id="{000ACFD3-9EA4-3B49-8243-C704F95EDC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441175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caps.unl.edu/lets-tal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s://uofnelincoln.sharepoint.com/:w:/r/sites/UNL-SAADVOCACY/CAPS/_layouts/15/Doc.aspx?sourcedoc=%7B941892A0-551B-46D8-889E-3AADE74D65E3%7D&amp;file=Weekly%20time%20management%20schedule%20.docx&amp;action=default&amp;mobileredirect=tru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llege Transition&#10;&#10;(Sign pointing that says &quot;College&quot;)">
            <a:extLst>
              <a:ext uri="{FF2B5EF4-FFF2-40B4-BE49-F238E27FC236}">
                <a16:creationId xmlns:a16="http://schemas.microsoft.com/office/drawing/2014/main" id="{E5BFEE38-AC25-F847-8DF7-904383F628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Picture 11" descr="Nebraska N Icon | Counseling &amp; Psychological Services">
            <a:extLst>
              <a:ext uri="{FF2B5EF4-FFF2-40B4-BE49-F238E27FC236}">
                <a16:creationId xmlns:a16="http://schemas.microsoft.com/office/drawing/2014/main" id="{B50D52C9-B49C-1E4A-A3EB-266F07ABB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5963" y="5880099"/>
            <a:ext cx="2893845" cy="796471"/>
          </a:xfrm>
          <a:prstGeom prst="rect">
            <a:avLst/>
          </a:prstGeom>
        </p:spPr>
      </p:pic>
    </p:spTree>
    <p:extLst>
      <p:ext uri="{BB962C8B-B14F-4D97-AF65-F5344CB8AC3E}">
        <p14:creationId xmlns:p14="http://schemas.microsoft.com/office/powerpoint/2010/main" val="16018764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5C07-CDFE-45B5-B75B-211AEA0AD17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2CD2090C-9047-4BA0-B6C3-DC5D13FCB074}"/>
              </a:ext>
            </a:extLst>
          </p:cNvPr>
          <p:cNvSpPr>
            <a:spLocks noGrp="1"/>
          </p:cNvSpPr>
          <p:nvPr>
            <p:ph idx="1"/>
          </p:nvPr>
        </p:nvSpPr>
        <p:spPr/>
        <p:txBody>
          <a:bodyPr>
            <a:noAutofit/>
          </a:bodyPr>
          <a:lstStyle/>
          <a:p>
            <a:pPr marL="0" indent="0">
              <a:lnSpc>
                <a:spcPts val="3040"/>
              </a:lnSpc>
              <a:spcBef>
                <a:spcPts val="0"/>
              </a:spcBef>
              <a:buNone/>
            </a:pPr>
            <a:r>
              <a:rPr lang="en-US" dirty="0"/>
              <a:t>If you’d like to connect with Counseling and Psychological Services (CAPS), we’re here for you.</a:t>
            </a:r>
          </a:p>
          <a:p>
            <a:pPr marL="0" indent="0">
              <a:lnSpc>
                <a:spcPts val="2340"/>
              </a:lnSpc>
              <a:spcBef>
                <a:spcPts val="0"/>
              </a:spcBef>
              <a:buNone/>
            </a:pPr>
            <a:endParaRPr lang="en-US" sz="2200" dirty="0"/>
          </a:p>
          <a:p>
            <a:pPr marL="0" indent="0">
              <a:lnSpc>
                <a:spcPts val="2340"/>
              </a:lnSpc>
              <a:spcBef>
                <a:spcPts val="0"/>
              </a:spcBef>
              <a:buNone/>
            </a:pPr>
            <a:r>
              <a:rPr lang="en-US" sz="2200" b="1" dirty="0"/>
              <a:t>Individual Counseling</a:t>
            </a:r>
            <a:br>
              <a:rPr lang="en-US" sz="2200" dirty="0"/>
            </a:br>
            <a:r>
              <a:rPr lang="en-US" sz="2200" dirty="0"/>
              <a:t>Call to schedule an appointment: (402) 472-7450</a:t>
            </a:r>
          </a:p>
          <a:p>
            <a:pPr marL="0" indent="0">
              <a:lnSpc>
                <a:spcPts val="2340"/>
              </a:lnSpc>
              <a:spcBef>
                <a:spcPts val="0"/>
              </a:spcBef>
              <a:buNone/>
            </a:pPr>
            <a:endParaRPr lang="en-US" sz="2200" dirty="0"/>
          </a:p>
          <a:p>
            <a:pPr marL="0" indent="0">
              <a:lnSpc>
                <a:spcPts val="2340"/>
              </a:lnSpc>
              <a:spcBef>
                <a:spcPts val="0"/>
              </a:spcBef>
              <a:buNone/>
            </a:pPr>
            <a:r>
              <a:rPr lang="en-US" sz="2200" b="1" dirty="0"/>
              <a:t>Let’s Talk</a:t>
            </a:r>
            <a:br>
              <a:rPr lang="en-US" sz="2200" dirty="0"/>
            </a:br>
            <a:r>
              <a:rPr lang="en-US" sz="2200" dirty="0"/>
              <a:t>Chat informally with a professional from CAPS. Learn more at </a:t>
            </a:r>
            <a:r>
              <a:rPr lang="en-US" sz="2200" dirty="0">
                <a:hlinkClick r:id="rId2"/>
              </a:rPr>
              <a:t>https://caps.unl.edu/lets-talk</a:t>
            </a:r>
            <a:r>
              <a:rPr lang="en-US" sz="2200" dirty="0"/>
              <a:t> </a:t>
            </a:r>
          </a:p>
          <a:p>
            <a:pPr marL="0">
              <a:lnSpc>
                <a:spcPts val="2340"/>
              </a:lnSpc>
              <a:spcBef>
                <a:spcPts val="0"/>
              </a:spcBef>
            </a:pPr>
            <a:r>
              <a:rPr lang="en-US" sz="2200" dirty="0"/>
              <a:t>Virtual sessions are available by appointment. </a:t>
            </a:r>
          </a:p>
          <a:p>
            <a:pPr marL="0">
              <a:lnSpc>
                <a:spcPts val="2340"/>
              </a:lnSpc>
              <a:spcBef>
                <a:spcPts val="0"/>
              </a:spcBef>
            </a:pPr>
            <a:r>
              <a:rPr lang="en-US" sz="2200" dirty="0"/>
              <a:t>In-person sessions available through TRIO or Military &amp; Veteran Success Center.</a:t>
            </a:r>
          </a:p>
          <a:p>
            <a:pPr marL="0" indent="0">
              <a:lnSpc>
                <a:spcPts val="2340"/>
              </a:lnSpc>
              <a:spcBef>
                <a:spcPts val="0"/>
              </a:spcBef>
              <a:buNone/>
            </a:pPr>
            <a:endParaRPr lang="en-US" sz="2200" dirty="0"/>
          </a:p>
          <a:p>
            <a:pPr marL="0" indent="0">
              <a:lnSpc>
                <a:spcPts val="2340"/>
              </a:lnSpc>
              <a:spcBef>
                <a:spcPts val="0"/>
              </a:spcBef>
              <a:buNone/>
            </a:pPr>
            <a:endParaRPr lang="en-US" sz="2200" dirty="0"/>
          </a:p>
          <a:p>
            <a:pPr marL="0" indent="0">
              <a:lnSpc>
                <a:spcPts val="2340"/>
              </a:lnSpc>
              <a:spcBef>
                <a:spcPts val="0"/>
              </a:spcBef>
              <a:buNone/>
            </a:pPr>
            <a:r>
              <a:rPr lang="en-US" sz="2200" dirty="0"/>
              <a:t>Counseling and Psychological Services | Located in the University Health Center, Level Two</a:t>
            </a:r>
          </a:p>
        </p:txBody>
      </p:sp>
    </p:spTree>
    <p:extLst>
      <p:ext uri="{BB962C8B-B14F-4D97-AF65-F5344CB8AC3E}">
        <p14:creationId xmlns:p14="http://schemas.microsoft.com/office/powerpoint/2010/main" val="32670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FA2E22-59AB-144B-B92E-2BD6CADDAEEA}"/>
              </a:ext>
            </a:extLst>
          </p:cNvPr>
          <p:cNvSpPr>
            <a:spLocks noGrp="1"/>
          </p:cNvSpPr>
          <p:nvPr>
            <p:ph type="title"/>
          </p:nvPr>
        </p:nvSpPr>
        <p:spPr/>
        <p:txBody>
          <a:bodyPr/>
          <a:lstStyle/>
          <a:p>
            <a:r>
              <a:rPr lang="en-US" dirty="0"/>
              <a:t>Transition to college</a:t>
            </a:r>
          </a:p>
        </p:txBody>
      </p:sp>
      <p:sp>
        <p:nvSpPr>
          <p:cNvPr id="5" name="Content Placeholder 4">
            <a:extLst>
              <a:ext uri="{FF2B5EF4-FFF2-40B4-BE49-F238E27FC236}">
                <a16:creationId xmlns:a16="http://schemas.microsoft.com/office/drawing/2014/main" id="{6F209CAA-E56E-934B-8C8F-F734176956DB}"/>
              </a:ext>
            </a:extLst>
          </p:cNvPr>
          <p:cNvSpPr>
            <a:spLocks noGrp="1"/>
          </p:cNvSpPr>
          <p:nvPr>
            <p:ph sz="half" idx="1"/>
          </p:nvPr>
        </p:nvSpPr>
        <p:spPr>
          <a:xfrm>
            <a:off x="838200" y="1825625"/>
            <a:ext cx="8646042" cy="4351338"/>
          </a:xfrm>
        </p:spPr>
        <p:txBody>
          <a:bodyPr>
            <a:normAutofit/>
          </a:bodyPr>
          <a:lstStyle/>
          <a:p>
            <a:r>
              <a:rPr lang="en-US" b="1" i="1" dirty="0">
                <a:cs typeface="Calibri" panose="020F0502020204030204" pitchFamily="34" charset="0"/>
              </a:rPr>
              <a:t>Normative</a:t>
            </a:r>
            <a:r>
              <a:rPr lang="en-US" dirty="0">
                <a:cs typeface="Calibri" panose="020F0502020204030204" pitchFamily="34" charset="0"/>
              </a:rPr>
              <a:t> developmental changes and challenges across the following areas:</a:t>
            </a:r>
          </a:p>
          <a:p>
            <a:pPr lvl="1"/>
            <a:r>
              <a:rPr lang="en-US" sz="2800" dirty="0">
                <a:cs typeface="Calibri" panose="020F0502020204030204" pitchFamily="34" charset="0"/>
              </a:rPr>
              <a:t>Academics</a:t>
            </a:r>
          </a:p>
          <a:p>
            <a:pPr lvl="1"/>
            <a:r>
              <a:rPr lang="en-US" sz="2800" dirty="0">
                <a:cs typeface="Calibri" panose="020F0502020204030204" pitchFamily="34" charset="0"/>
              </a:rPr>
              <a:t>Social </a:t>
            </a:r>
          </a:p>
          <a:p>
            <a:pPr lvl="1"/>
            <a:r>
              <a:rPr lang="en-US" sz="2800" dirty="0">
                <a:cs typeface="Calibri" panose="020F0502020204030204" pitchFamily="34" charset="0"/>
              </a:rPr>
              <a:t>Cultural </a:t>
            </a:r>
          </a:p>
          <a:p>
            <a:pPr lvl="1"/>
            <a:r>
              <a:rPr lang="en-US" sz="2800" dirty="0">
                <a:cs typeface="Calibri" panose="020F0502020204030204" pitchFamily="34" charset="0"/>
              </a:rPr>
              <a:t>Personal Wellness</a:t>
            </a:r>
          </a:p>
          <a:p>
            <a:pPr lvl="1"/>
            <a:r>
              <a:rPr lang="en-US" sz="2800" dirty="0">
                <a:cs typeface="Calibri" panose="020F0502020204030204" pitchFamily="34" charset="0"/>
              </a:rPr>
              <a:t>Stress management </a:t>
            </a:r>
          </a:p>
        </p:txBody>
      </p:sp>
    </p:spTree>
    <p:extLst>
      <p:ext uri="{BB962C8B-B14F-4D97-AF65-F5344CB8AC3E}">
        <p14:creationId xmlns:p14="http://schemas.microsoft.com/office/powerpoint/2010/main" val="262357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C14C-A982-44F9-BCE4-3CA83DAD7C4D}"/>
              </a:ext>
            </a:extLst>
          </p:cNvPr>
          <p:cNvSpPr>
            <a:spLocks noGrp="1"/>
          </p:cNvSpPr>
          <p:nvPr>
            <p:ph type="title"/>
          </p:nvPr>
        </p:nvSpPr>
        <p:spPr/>
        <p:txBody>
          <a:bodyPr/>
          <a:lstStyle/>
          <a:p>
            <a:r>
              <a:rPr lang="en-US" dirty="0"/>
              <a:t>Tips for transition</a:t>
            </a:r>
          </a:p>
        </p:txBody>
      </p:sp>
      <p:sp>
        <p:nvSpPr>
          <p:cNvPr id="3" name="Content Placeholder 2">
            <a:extLst>
              <a:ext uri="{FF2B5EF4-FFF2-40B4-BE49-F238E27FC236}">
                <a16:creationId xmlns:a16="http://schemas.microsoft.com/office/drawing/2014/main" id="{DA92AF19-B432-4DC6-922C-575CACE8A7F3}"/>
              </a:ext>
            </a:extLst>
          </p:cNvPr>
          <p:cNvSpPr>
            <a:spLocks noGrp="1"/>
          </p:cNvSpPr>
          <p:nvPr>
            <p:ph idx="1"/>
          </p:nvPr>
        </p:nvSpPr>
        <p:spPr/>
        <p:txBody>
          <a:bodyPr>
            <a:normAutofit/>
          </a:bodyPr>
          <a:lstStyle/>
          <a:p>
            <a:r>
              <a:rPr lang="en-US" dirty="0">
                <a:cs typeface="Arial" panose="020B0604020202020204" pitchFamily="34" charset="0"/>
              </a:rPr>
              <a:t>Settle into your environment: add comforts from home, explore campus</a:t>
            </a:r>
          </a:p>
          <a:p>
            <a:r>
              <a:rPr lang="en-US" dirty="0">
                <a:cs typeface="Arial" panose="020B0604020202020204" pitchFamily="34" charset="0"/>
              </a:rPr>
              <a:t>Meet new people: go to RA/floor events, dining hall, classes, join RSOs, go to campus-sponsored events/speakers</a:t>
            </a:r>
          </a:p>
          <a:p>
            <a:r>
              <a:rPr lang="en-US" dirty="0">
                <a:cs typeface="Arial" panose="020B0604020202020204" pitchFamily="34" charset="0"/>
              </a:rPr>
              <a:t>Get organized: find what works for you (calendar, planner, etc.)</a:t>
            </a:r>
          </a:p>
          <a:p>
            <a:r>
              <a:rPr lang="en-US" dirty="0">
                <a:cs typeface="Arial" panose="020B0604020202020204" pitchFamily="34" charset="0"/>
              </a:rPr>
              <a:t>Identify and use support resources: CAST, BRRWB, OASIS, CAPS, University Health Center</a:t>
            </a:r>
          </a:p>
          <a:p>
            <a:r>
              <a:rPr lang="en-US" dirty="0">
                <a:cs typeface="Arial" panose="020B0604020202020204" pitchFamily="34" charset="0"/>
              </a:rPr>
              <a:t>Develop a routine and healthy habits: sleep, nourishment, exercise; </a:t>
            </a:r>
            <a:br>
              <a:rPr lang="en-US" dirty="0">
                <a:cs typeface="Arial" panose="020B0604020202020204" pitchFamily="34" charset="0"/>
              </a:rPr>
            </a:br>
            <a:r>
              <a:rPr lang="en-US" dirty="0">
                <a:cs typeface="Arial" panose="020B0604020202020204" pitchFamily="34" charset="0"/>
              </a:rPr>
              <a:t>self-care, re-examine your beliefs and values</a:t>
            </a:r>
          </a:p>
          <a:p>
            <a:endParaRPr lang="en-US" dirty="0"/>
          </a:p>
        </p:txBody>
      </p:sp>
      <p:sp>
        <p:nvSpPr>
          <p:cNvPr id="4" name="Content Placeholder 5">
            <a:extLst>
              <a:ext uri="{FF2B5EF4-FFF2-40B4-BE49-F238E27FC236}">
                <a16:creationId xmlns:a16="http://schemas.microsoft.com/office/drawing/2014/main" id="{997A091F-B8EC-8C4A-B713-D5B688FA4630}"/>
              </a:ext>
            </a:extLst>
          </p:cNvPr>
          <p:cNvSpPr txBox="1">
            <a:spLocks/>
          </p:cNvSpPr>
          <p:nvPr/>
        </p:nvSpPr>
        <p:spPr>
          <a:xfrm>
            <a:off x="6172200" y="1825625"/>
            <a:ext cx="5181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8800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908E-0596-4E59-814A-28C71DBF50F2}"/>
              </a:ext>
            </a:extLst>
          </p:cNvPr>
          <p:cNvSpPr>
            <a:spLocks noGrp="1"/>
          </p:cNvSpPr>
          <p:nvPr>
            <p:ph type="title"/>
          </p:nvPr>
        </p:nvSpPr>
        <p:spPr/>
        <p:txBody>
          <a:bodyPr/>
          <a:lstStyle/>
          <a:p>
            <a:r>
              <a:rPr lang="en-US" dirty="0"/>
              <a:t>Academics</a:t>
            </a:r>
          </a:p>
        </p:txBody>
      </p:sp>
      <p:sp>
        <p:nvSpPr>
          <p:cNvPr id="3" name="Content Placeholder 2">
            <a:extLst>
              <a:ext uri="{FF2B5EF4-FFF2-40B4-BE49-F238E27FC236}">
                <a16:creationId xmlns:a16="http://schemas.microsoft.com/office/drawing/2014/main" id="{8D5FA54F-AAB1-4DBC-B7BC-2CF895023843}"/>
              </a:ext>
            </a:extLst>
          </p:cNvPr>
          <p:cNvSpPr>
            <a:spLocks noGrp="1"/>
          </p:cNvSpPr>
          <p:nvPr>
            <p:ph idx="1"/>
          </p:nvPr>
        </p:nvSpPr>
        <p:spPr/>
        <p:txBody>
          <a:bodyPr>
            <a:noAutofit/>
          </a:bodyPr>
          <a:lstStyle/>
          <a:p>
            <a:r>
              <a:rPr lang="en-US" sz="2400" dirty="0">
                <a:cs typeface="Arial" panose="020B0604020202020204" pitchFamily="34" charset="0"/>
              </a:rPr>
              <a:t>What is going well academically? What challenges have you faced or are you worried about?</a:t>
            </a:r>
          </a:p>
          <a:p>
            <a:pPr lvl="1"/>
            <a:r>
              <a:rPr lang="en-US" i="1" dirty="0">
                <a:cs typeface="Arial" panose="020B0604020202020204" pitchFamily="34" charset="0"/>
              </a:rPr>
              <a:t>Ex: managing due dates, class attendance, increased workload or pace from high school, larger class sizes, performance on initial quizzes/exams</a:t>
            </a:r>
          </a:p>
          <a:p>
            <a:r>
              <a:rPr lang="en-US" sz="2400" dirty="0">
                <a:cs typeface="Arial" panose="020B0604020202020204" pitchFamily="34" charset="0"/>
              </a:rPr>
              <a:t>What can you do to manage these challenges: attend class, read/review throughout the semester, study in advance, work ahead on large projects, Time management: sample schedule - </a:t>
            </a:r>
            <a:r>
              <a:rPr lang="en-US" sz="2400" dirty="0">
                <a:hlinkClick r:id="rId2"/>
              </a:rPr>
              <a:t>Weekly time management schedule .docx (sharepoint.com)</a:t>
            </a:r>
            <a:endParaRPr lang="en-US" sz="2400" dirty="0">
              <a:cs typeface="Arial" panose="020B0604020202020204" pitchFamily="34" charset="0"/>
            </a:endParaRPr>
          </a:p>
          <a:p>
            <a:r>
              <a:rPr lang="en-US" sz="2400" dirty="0">
                <a:cs typeface="Arial" panose="020B0604020202020204" pitchFamily="34" charset="0"/>
              </a:rPr>
              <a:t>Academic resources: Center for Academic Success and Transition, Big Red Resilience and Wellbeing, Office of Academic Success and Intercultural Services, attend office hours, create study groups</a:t>
            </a:r>
          </a:p>
        </p:txBody>
      </p:sp>
    </p:spTree>
    <p:extLst>
      <p:ext uri="{BB962C8B-B14F-4D97-AF65-F5344CB8AC3E}">
        <p14:creationId xmlns:p14="http://schemas.microsoft.com/office/powerpoint/2010/main" val="171899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D5D7-A2D9-46F9-9535-B304626E2C98}"/>
              </a:ext>
            </a:extLst>
          </p:cNvPr>
          <p:cNvSpPr>
            <a:spLocks noGrp="1"/>
          </p:cNvSpPr>
          <p:nvPr>
            <p:ph type="title"/>
          </p:nvPr>
        </p:nvSpPr>
        <p:spPr/>
        <p:txBody>
          <a:bodyPr/>
          <a:lstStyle/>
          <a:p>
            <a:r>
              <a:rPr lang="en-US" dirty="0"/>
              <a:t>Social adjustment &amp; transitions</a:t>
            </a:r>
          </a:p>
        </p:txBody>
      </p:sp>
      <p:sp>
        <p:nvSpPr>
          <p:cNvPr id="3" name="Content Placeholder 2">
            <a:extLst>
              <a:ext uri="{FF2B5EF4-FFF2-40B4-BE49-F238E27FC236}">
                <a16:creationId xmlns:a16="http://schemas.microsoft.com/office/drawing/2014/main" id="{3797C3AD-A3E2-4D0A-BA9F-100E0208C9AC}"/>
              </a:ext>
            </a:extLst>
          </p:cNvPr>
          <p:cNvSpPr>
            <a:spLocks noGrp="1"/>
          </p:cNvSpPr>
          <p:nvPr>
            <p:ph idx="1"/>
          </p:nvPr>
        </p:nvSpPr>
        <p:spPr/>
        <p:txBody>
          <a:bodyPr/>
          <a:lstStyle/>
          <a:p>
            <a:r>
              <a:rPr lang="en-US" dirty="0">
                <a:cs typeface="Arial" panose="020B0604020202020204" pitchFamily="34" charset="0"/>
              </a:rPr>
              <a:t>Coping with homesickness: It is normal!</a:t>
            </a:r>
          </a:p>
          <a:p>
            <a:r>
              <a:rPr lang="en-US" dirty="0">
                <a:cs typeface="Arial" panose="020B0604020202020204" pitchFamily="34" charset="0"/>
              </a:rPr>
              <a:t>Relationships: assess pre-existing relationships, strategies for meeting new people</a:t>
            </a:r>
          </a:p>
          <a:p>
            <a:r>
              <a:rPr lang="en-US" dirty="0">
                <a:cs typeface="Arial" panose="020B0604020202020204" pitchFamily="34" charset="0"/>
              </a:rPr>
              <a:t>Adjusting to life with a roommate</a:t>
            </a:r>
          </a:p>
        </p:txBody>
      </p:sp>
    </p:spTree>
    <p:extLst>
      <p:ext uri="{BB962C8B-B14F-4D97-AF65-F5344CB8AC3E}">
        <p14:creationId xmlns:p14="http://schemas.microsoft.com/office/powerpoint/2010/main" val="91542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8678-4152-4F27-93D9-C9F48DA161D9}"/>
              </a:ext>
            </a:extLst>
          </p:cNvPr>
          <p:cNvSpPr>
            <a:spLocks noGrp="1"/>
          </p:cNvSpPr>
          <p:nvPr>
            <p:ph type="title"/>
          </p:nvPr>
        </p:nvSpPr>
        <p:spPr/>
        <p:txBody>
          <a:bodyPr/>
          <a:lstStyle/>
          <a:p>
            <a:r>
              <a:rPr lang="en-US" dirty="0"/>
              <a:t>Cultural adjustment</a:t>
            </a:r>
          </a:p>
        </p:txBody>
      </p:sp>
      <p:sp>
        <p:nvSpPr>
          <p:cNvPr id="3" name="Content Placeholder 2">
            <a:extLst>
              <a:ext uri="{FF2B5EF4-FFF2-40B4-BE49-F238E27FC236}">
                <a16:creationId xmlns:a16="http://schemas.microsoft.com/office/drawing/2014/main" id="{34E7A20D-F281-45BA-8558-7890A3DAB02C}"/>
              </a:ext>
            </a:extLst>
          </p:cNvPr>
          <p:cNvSpPr>
            <a:spLocks noGrp="1"/>
          </p:cNvSpPr>
          <p:nvPr>
            <p:ph idx="1"/>
          </p:nvPr>
        </p:nvSpPr>
        <p:spPr/>
        <p:txBody>
          <a:bodyPr/>
          <a:lstStyle/>
          <a:p>
            <a:r>
              <a:rPr lang="en-US" dirty="0">
                <a:cs typeface="Arial" panose="020B0604020202020204" pitchFamily="34" charset="0"/>
              </a:rPr>
              <a:t>In what ways are UNL and the City of Lincoln similar to and different from your home environment?</a:t>
            </a:r>
          </a:p>
          <a:p>
            <a:r>
              <a:rPr lang="en-US" dirty="0">
                <a:cs typeface="Arial" panose="020B0604020202020204" pitchFamily="34" charset="0"/>
              </a:rPr>
              <a:t>Potential challenges: Homesickness, identity and value confusion, uncertainty/fear/anxiety, sadness or low mood, feeling lonely or isolated </a:t>
            </a:r>
          </a:p>
          <a:p>
            <a:r>
              <a:rPr lang="en-US" dirty="0">
                <a:cs typeface="Arial" panose="020B0604020202020204" pitchFamily="34" charset="0"/>
              </a:rPr>
              <a:t>You are not alone: Stages of cultural adjustment – the honeymoon, initial culture shock, recovery and adjustment, isolation, assimilation and adaptation </a:t>
            </a:r>
          </a:p>
        </p:txBody>
      </p:sp>
    </p:spTree>
    <p:extLst>
      <p:ext uri="{BB962C8B-B14F-4D97-AF65-F5344CB8AC3E}">
        <p14:creationId xmlns:p14="http://schemas.microsoft.com/office/powerpoint/2010/main" val="33286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2B3-AD3C-4E44-95DE-EF3702F83798}"/>
              </a:ext>
            </a:extLst>
          </p:cNvPr>
          <p:cNvSpPr>
            <a:spLocks noGrp="1"/>
          </p:cNvSpPr>
          <p:nvPr>
            <p:ph type="title"/>
          </p:nvPr>
        </p:nvSpPr>
        <p:spPr/>
        <p:txBody>
          <a:bodyPr/>
          <a:lstStyle/>
          <a:p>
            <a:r>
              <a:rPr lang="en-US" dirty="0"/>
              <a:t>Personal wellness &amp; stress management</a:t>
            </a:r>
          </a:p>
        </p:txBody>
      </p:sp>
      <p:sp>
        <p:nvSpPr>
          <p:cNvPr id="3" name="Content Placeholder 2">
            <a:extLst>
              <a:ext uri="{FF2B5EF4-FFF2-40B4-BE49-F238E27FC236}">
                <a16:creationId xmlns:a16="http://schemas.microsoft.com/office/drawing/2014/main" id="{669AA4D3-0D5C-41BC-9B53-54AD0782B1C4}"/>
              </a:ext>
            </a:extLst>
          </p:cNvPr>
          <p:cNvSpPr>
            <a:spLocks noGrp="1"/>
          </p:cNvSpPr>
          <p:nvPr>
            <p:ph idx="1"/>
          </p:nvPr>
        </p:nvSpPr>
        <p:spPr/>
        <p:txBody>
          <a:bodyPr>
            <a:normAutofit/>
          </a:bodyPr>
          <a:lstStyle/>
          <a:p>
            <a:r>
              <a:rPr lang="en-US" dirty="0">
                <a:cs typeface="Arial" panose="020B0604020202020204" pitchFamily="34" charset="0"/>
              </a:rPr>
              <a:t>Stress is normal, necessary and unavoidable</a:t>
            </a:r>
          </a:p>
          <a:p>
            <a:r>
              <a:rPr lang="en-US" dirty="0">
                <a:cs typeface="Arial" panose="020B0604020202020204" pitchFamily="34" charset="0"/>
              </a:rPr>
              <a:t>Becomes a problem when it causes significant distress and impairs ability to function</a:t>
            </a:r>
          </a:p>
          <a:p>
            <a:r>
              <a:rPr lang="en-US" dirty="0">
                <a:cs typeface="Arial" panose="020B0604020202020204" pitchFamily="34" charset="0"/>
              </a:rPr>
              <a:t>Stress responses: cognitive, emotional, physiological, behavioral</a:t>
            </a:r>
          </a:p>
          <a:p>
            <a:r>
              <a:rPr lang="en-US" dirty="0">
                <a:cs typeface="Arial" panose="020B0604020202020204" pitchFamily="34" charset="0"/>
              </a:rPr>
              <a:t>Foundations of good physical, mental and emotional health: adequate sleep; healthy eating habits; daily exercise; abstain from or limit caffeine, alcohol or drug use</a:t>
            </a:r>
          </a:p>
          <a:p>
            <a:r>
              <a:rPr lang="en-US" dirty="0">
                <a:cs typeface="Arial" panose="020B0604020202020204" pitchFamily="34" charset="0"/>
              </a:rPr>
              <a:t>Self-care: physical, emotional, professional, personal, spiritual, psychological, relational</a:t>
            </a:r>
          </a:p>
        </p:txBody>
      </p:sp>
    </p:spTree>
    <p:extLst>
      <p:ext uri="{BB962C8B-B14F-4D97-AF65-F5344CB8AC3E}">
        <p14:creationId xmlns:p14="http://schemas.microsoft.com/office/powerpoint/2010/main" val="43362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sing the Self-Care Wheel for Assessment and Planning – Safehouse">
            <a:extLst>
              <a:ext uri="{FF2B5EF4-FFF2-40B4-BE49-F238E27FC236}">
                <a16:creationId xmlns:a16="http://schemas.microsoft.com/office/drawing/2014/main" id="{6A4A3EEF-1DB7-A548-AA4A-2C07DEA0EF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83286" y="305745"/>
            <a:ext cx="4825428" cy="624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3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14EF-BAF4-44D0-8D88-DE8BE2E259B3}"/>
              </a:ext>
            </a:extLst>
          </p:cNvPr>
          <p:cNvSpPr>
            <a:spLocks noGrp="1"/>
          </p:cNvSpPr>
          <p:nvPr>
            <p:ph type="title"/>
          </p:nvPr>
        </p:nvSpPr>
        <p:spPr/>
        <p:txBody>
          <a:bodyPr/>
          <a:lstStyle/>
          <a:p>
            <a:r>
              <a:rPr lang="en-US" dirty="0"/>
              <a:t>Transition to college - reflections</a:t>
            </a:r>
          </a:p>
        </p:txBody>
      </p:sp>
      <p:sp>
        <p:nvSpPr>
          <p:cNvPr id="3" name="Content Placeholder 2">
            <a:extLst>
              <a:ext uri="{FF2B5EF4-FFF2-40B4-BE49-F238E27FC236}">
                <a16:creationId xmlns:a16="http://schemas.microsoft.com/office/drawing/2014/main" id="{1F521936-670F-4112-9788-ADC8B2ACA92D}"/>
              </a:ext>
            </a:extLst>
          </p:cNvPr>
          <p:cNvSpPr>
            <a:spLocks noGrp="1"/>
          </p:cNvSpPr>
          <p:nvPr>
            <p:ph idx="1"/>
          </p:nvPr>
        </p:nvSpPr>
        <p:spPr/>
        <p:txBody>
          <a:bodyPr>
            <a:normAutofit/>
          </a:bodyPr>
          <a:lstStyle/>
          <a:p>
            <a:r>
              <a:rPr lang="en-US" sz="3200" dirty="0">
                <a:cs typeface="Arial" panose="020B0604020202020204" pitchFamily="34" charset="0"/>
              </a:rPr>
              <a:t>What are you most proud of in your college transition journey so far?</a:t>
            </a:r>
          </a:p>
          <a:p>
            <a:r>
              <a:rPr lang="en-US" sz="3200" dirty="0">
                <a:cs typeface="Arial" panose="020B0604020202020204" pitchFamily="34" charset="0"/>
              </a:rPr>
              <a:t>Whare are some things you want to continue to work on?</a:t>
            </a:r>
          </a:p>
          <a:p>
            <a:r>
              <a:rPr lang="en-US" sz="3200" dirty="0">
                <a:cs typeface="Arial" panose="020B0604020202020204" pitchFamily="34" charset="0"/>
              </a:rPr>
              <a:t>What resources do you plan to use to promote continued success?</a:t>
            </a:r>
          </a:p>
        </p:txBody>
      </p:sp>
    </p:spTree>
    <p:extLst>
      <p:ext uri="{BB962C8B-B14F-4D97-AF65-F5344CB8AC3E}">
        <p14:creationId xmlns:p14="http://schemas.microsoft.com/office/powerpoint/2010/main" val="8278374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00899D642A14DAA5C76E3EE6B6D18" ma:contentTypeVersion="13" ma:contentTypeDescription="Create a new document." ma:contentTypeScope="" ma:versionID="5af77d54c9710f5c909803cdf1ae193d">
  <xsd:schema xmlns:xsd="http://www.w3.org/2001/XMLSchema" xmlns:xs="http://www.w3.org/2001/XMLSchema" xmlns:p="http://schemas.microsoft.com/office/2006/metadata/properties" xmlns:ns2="eb48af6b-0b55-4e7c-8dad-352f4e90748d" xmlns:ns3="93c67354-0612-4b49-b9d1-d4ff44f6faf5" xmlns:ns4="e2b24a15-f023-4bfa-a6c1-cc93adc8fe53" targetNamespace="http://schemas.microsoft.com/office/2006/metadata/properties" ma:root="true" ma:fieldsID="c804e88906c4dac61710926061ee6cf6" ns2:_="" ns3:_="" ns4:_="">
    <xsd:import namespace="eb48af6b-0b55-4e7c-8dad-352f4e90748d"/>
    <xsd:import namespace="93c67354-0612-4b49-b9d1-d4ff44f6faf5"/>
    <xsd:import namespace="e2b24a15-f023-4bfa-a6c1-cc93adc8fe5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8af6b-0b55-4e7c-8dad-352f4e9074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3c67354-0612-4b49-b9d1-d4ff44f6faf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b24a15-f023-4bfa-a6c1-cc93adc8fe5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b48af6b-0b55-4e7c-8dad-352f4e90748d">C6ZVMUCPSF5T-930783841-144275</_dlc_DocId>
    <_dlc_DocIdUrl xmlns="eb48af6b-0b55-4e7c-8dad-352f4e90748d">
      <Url>https://uofnelincoln.sharepoint.com/sites/UNL-SAOVC/Marketing/_layouts/15/DocIdRedir.aspx?ID=C6ZVMUCPSF5T-930783841-144275</Url>
      <Description>C6ZVMUCPSF5T-930783841-144275</Description>
    </_dlc_DocIdUrl>
  </documentManagement>
</p:properties>
</file>

<file path=customXml/itemProps1.xml><?xml version="1.0" encoding="utf-8"?>
<ds:datastoreItem xmlns:ds="http://schemas.openxmlformats.org/officeDocument/2006/customXml" ds:itemID="{4DFDB50B-8EC2-43F7-B8C4-65C757C614F0}"/>
</file>

<file path=customXml/itemProps2.xml><?xml version="1.0" encoding="utf-8"?>
<ds:datastoreItem xmlns:ds="http://schemas.openxmlformats.org/officeDocument/2006/customXml" ds:itemID="{EA474731-3475-45A1-94C8-8CBC6E318243}"/>
</file>

<file path=customXml/itemProps3.xml><?xml version="1.0" encoding="utf-8"?>
<ds:datastoreItem xmlns:ds="http://schemas.openxmlformats.org/officeDocument/2006/customXml" ds:itemID="{154C2A0F-544C-4416-9B40-5B03CCEBDACB}"/>
</file>

<file path=customXml/itemProps4.xml><?xml version="1.0" encoding="utf-8"?>
<ds:datastoreItem xmlns:ds="http://schemas.openxmlformats.org/officeDocument/2006/customXml" ds:itemID="{76193982-5BA9-4403-8705-E4A69D1FFEEE}"/>
</file>

<file path=docProps/app.xml><?xml version="1.0" encoding="utf-8"?>
<Properties xmlns="http://schemas.openxmlformats.org/officeDocument/2006/extended-properties" xmlns:vt="http://schemas.openxmlformats.org/officeDocument/2006/docPropsVTypes">
  <Template>Gallery</Template>
  <TotalTime>345</TotalTime>
  <Words>646</Words>
  <Application>Microsoft Macintosh PowerPoint</Application>
  <PresentationFormat>Widescreen</PresentationFormat>
  <Paragraphs>52</Paragraphs>
  <Slides>10</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Calibri Light</vt:lpstr>
      <vt:lpstr>Custom Design</vt:lpstr>
      <vt:lpstr>1_Custom Design</vt:lpstr>
      <vt:lpstr>2_Custom Design</vt:lpstr>
      <vt:lpstr>PowerPoint Presentation</vt:lpstr>
      <vt:lpstr>Transition to college</vt:lpstr>
      <vt:lpstr>Tips for transition</vt:lpstr>
      <vt:lpstr>Academics</vt:lpstr>
      <vt:lpstr>Social adjustment &amp; transitions</vt:lpstr>
      <vt:lpstr>Cultural adjustment</vt:lpstr>
      <vt:lpstr>Personal wellness &amp; stress management</vt:lpstr>
      <vt:lpstr>PowerPoint Presentation</vt:lpstr>
      <vt:lpstr>Transition to college - reflections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dc:title>
  <dc:creator>Kristin Jagels</dc:creator>
  <cp:lastModifiedBy>Lauren Gayer</cp:lastModifiedBy>
  <cp:revision>14</cp:revision>
  <dcterms:created xsi:type="dcterms:W3CDTF">2021-11-02T15:15:26Z</dcterms:created>
  <dcterms:modified xsi:type="dcterms:W3CDTF">2022-03-03T18:32:05Z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0x010100E9F00899D642A14DAA5C76E3EE6B6D18</vt:lpwstr>
  </property>
  <property fmtid="{D5CDD505-2E9C-101B-9397-08002B2CF9AE}" pid="3" name="_dlc_DocIdItemGuid">
    <vt:lpwstr>9974abda-cbe7-444b-9fd7-4340be503b2c</vt:lpwstr>
  </property>
</Properties>
</file>