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5"/>
    <p:sldMasterId id="2147483802" r:id="rId6"/>
    <p:sldMasterId id="2147483814" r:id="rId7"/>
  </p:sldMasterIdLst>
  <p:notesMasterIdLst>
    <p:notesMasterId r:id="rId15"/>
  </p:notesMasterIdLst>
  <p:sldIdLst>
    <p:sldId id="256" r:id="rId8"/>
    <p:sldId id="257" r:id="rId9"/>
    <p:sldId id="264" r:id="rId10"/>
    <p:sldId id="285" r:id="rId11"/>
    <p:sldId id="278" r:id="rId12"/>
    <p:sldId id="286"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A7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84525"/>
  </p:normalViewPr>
  <p:slideViewPr>
    <p:cSldViewPr snapToGrid="0">
      <p:cViewPr varScale="1">
        <p:scale>
          <a:sx n="126" d="100"/>
          <a:sy n="126" d="100"/>
        </p:scale>
        <p:origin x="2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41762-A0D8-844D-9220-36DE51677C23}" type="datetimeFigureOut">
              <a:rPr lang="en-US" smtClean="0"/>
              <a:t>3/11/22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2905D-FDA9-7846-A371-4CC658D6B4F3}" type="slidenum">
              <a:rPr lang="en-US" smtClean="0"/>
              <a:t>‹#›</a:t>
            </a:fld>
            <a:endParaRPr lang="en-US"/>
          </a:p>
        </p:txBody>
      </p:sp>
    </p:spTree>
    <p:extLst>
      <p:ext uri="{BB962C8B-B14F-4D97-AF65-F5344CB8AC3E}">
        <p14:creationId xmlns:p14="http://schemas.microsoft.com/office/powerpoint/2010/main" val="322144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22905D-FDA9-7846-A371-4CC658D6B4F3}" type="slidenum">
              <a:rPr lang="en-US" smtClean="0"/>
              <a:t>2</a:t>
            </a:fld>
            <a:endParaRPr lang="en-US"/>
          </a:p>
        </p:txBody>
      </p:sp>
    </p:spTree>
    <p:extLst>
      <p:ext uri="{BB962C8B-B14F-4D97-AF65-F5344CB8AC3E}">
        <p14:creationId xmlns:p14="http://schemas.microsoft.com/office/powerpoint/2010/main" val="3763677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22905D-FDA9-7846-A371-4CC658D6B4F3}" type="slidenum">
              <a:rPr lang="en-US" smtClean="0"/>
              <a:t>4</a:t>
            </a:fld>
            <a:endParaRPr lang="en-US"/>
          </a:p>
        </p:txBody>
      </p:sp>
    </p:spTree>
    <p:extLst>
      <p:ext uri="{BB962C8B-B14F-4D97-AF65-F5344CB8AC3E}">
        <p14:creationId xmlns:p14="http://schemas.microsoft.com/office/powerpoint/2010/main" val="2844717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it is helpful to start by making a list of positive activities or a list of responsibilities that you need to get done. </a:t>
            </a:r>
          </a:p>
          <a:p>
            <a:r>
              <a:rPr lang="en-US" dirty="0"/>
              <a:t>If one of your responsibilities is a big research project, break it down into sections and list each section of the project as its own “activity”. </a:t>
            </a:r>
          </a:p>
          <a:p>
            <a:endParaRPr lang="en-US" dirty="0"/>
          </a:p>
        </p:txBody>
      </p:sp>
      <p:sp>
        <p:nvSpPr>
          <p:cNvPr id="4" name="Slide Number Placeholder 3"/>
          <p:cNvSpPr>
            <a:spLocks noGrp="1"/>
          </p:cNvSpPr>
          <p:nvPr>
            <p:ph type="sldNum" sz="quarter" idx="5"/>
          </p:nvPr>
        </p:nvSpPr>
        <p:spPr/>
        <p:txBody>
          <a:bodyPr/>
          <a:lstStyle/>
          <a:p>
            <a:fld id="{FC22905D-FDA9-7846-A371-4CC658D6B4F3}" type="slidenum">
              <a:rPr lang="en-US" smtClean="0"/>
              <a:t>5</a:t>
            </a:fld>
            <a:endParaRPr lang="en-US"/>
          </a:p>
        </p:txBody>
      </p:sp>
    </p:spTree>
    <p:extLst>
      <p:ext uri="{BB962C8B-B14F-4D97-AF65-F5344CB8AC3E}">
        <p14:creationId xmlns:p14="http://schemas.microsoft.com/office/powerpoint/2010/main" val="2553969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different way to utilize behavioral activation… Plan out small tasks to accomplish throughout the day. </a:t>
            </a:r>
          </a:p>
          <a:p>
            <a:r>
              <a:rPr lang="en-US" dirty="0"/>
              <a:t>REMEMBER… Action precedes motivation, motivation comes from the productivity you have created. </a:t>
            </a:r>
          </a:p>
          <a:p>
            <a:endParaRPr lang="en-US" dirty="0"/>
          </a:p>
        </p:txBody>
      </p:sp>
      <p:sp>
        <p:nvSpPr>
          <p:cNvPr id="4" name="Slide Number Placeholder 3"/>
          <p:cNvSpPr>
            <a:spLocks noGrp="1"/>
          </p:cNvSpPr>
          <p:nvPr>
            <p:ph type="sldNum" sz="quarter" idx="5"/>
          </p:nvPr>
        </p:nvSpPr>
        <p:spPr/>
        <p:txBody>
          <a:bodyPr/>
          <a:lstStyle/>
          <a:p>
            <a:fld id="{FC22905D-FDA9-7846-A371-4CC658D6B4F3}" type="slidenum">
              <a:rPr lang="en-US" smtClean="0"/>
              <a:t>6</a:t>
            </a:fld>
            <a:endParaRPr lang="en-US"/>
          </a:p>
        </p:txBody>
      </p:sp>
    </p:spTree>
    <p:extLst>
      <p:ext uri="{BB962C8B-B14F-4D97-AF65-F5344CB8AC3E}">
        <p14:creationId xmlns:p14="http://schemas.microsoft.com/office/powerpoint/2010/main" val="72275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2834-4233-EB49-9500-DA861C6CF2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F707D5-57F3-BC46-907A-E836F7331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8FAA91-9D4D-4D47-A4F2-041CC3692F59}"/>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5" name="Footer Placeholder 4">
            <a:extLst>
              <a:ext uri="{FF2B5EF4-FFF2-40B4-BE49-F238E27FC236}">
                <a16:creationId xmlns:a16="http://schemas.microsoft.com/office/drawing/2014/main" id="{74221D1B-4F6B-A640-9D3D-F075A1A5A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26F0A-ADD2-1144-8227-E736FF7C1B0E}"/>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50018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78A7-BE95-944E-A3D4-777E060B40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3E9033-D940-B246-95CB-401A80F92E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A7798-52AE-194C-BDA5-9125303A9934}"/>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5" name="Footer Placeholder 4">
            <a:extLst>
              <a:ext uri="{FF2B5EF4-FFF2-40B4-BE49-F238E27FC236}">
                <a16:creationId xmlns:a16="http://schemas.microsoft.com/office/drawing/2014/main" id="{867A564F-8C44-7B4F-89A0-23690C192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AC28F-3BD7-D440-A0C8-BA99EAF86F12}"/>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175202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59CDB3-E9E2-AB49-A86F-B7DFCA46E5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D274B8-650B-8344-B7B9-C3BD16F9D1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F1BEB-D996-DE4F-93D6-75A3BEF73215}"/>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5" name="Footer Placeholder 4">
            <a:extLst>
              <a:ext uri="{FF2B5EF4-FFF2-40B4-BE49-F238E27FC236}">
                <a16:creationId xmlns:a16="http://schemas.microsoft.com/office/drawing/2014/main" id="{88BC90E5-3C67-C44A-BEA5-0DDA845C5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8DCB38-0508-CC46-A2E7-7539CD07CCAC}"/>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441600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FDAFA-D3DF-1341-97CF-2B756E8B82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BC79BC-8AD2-394B-B619-3C1835E910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C1F6D9-40DF-954C-8CA0-C06960A3333B}"/>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5" name="Footer Placeholder 4">
            <a:extLst>
              <a:ext uri="{FF2B5EF4-FFF2-40B4-BE49-F238E27FC236}">
                <a16:creationId xmlns:a16="http://schemas.microsoft.com/office/drawing/2014/main" id="{1179252C-BD67-D741-BBD9-4A93362EC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D6BD3-75EC-1E4F-AE73-AE24A6CC7E9A}"/>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256587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CBA2-CC35-3F49-AC58-F6506A50CC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A3CCE3-7F59-464A-B0CD-B78603B99F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8F112-CD18-7240-8F5E-7C250212EF9E}"/>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5" name="Footer Placeholder 4">
            <a:extLst>
              <a:ext uri="{FF2B5EF4-FFF2-40B4-BE49-F238E27FC236}">
                <a16:creationId xmlns:a16="http://schemas.microsoft.com/office/drawing/2014/main" id="{06194D8A-FFC8-574F-8CF0-3874CCED0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23AD3-1397-C445-93F6-8633663ED644}"/>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2964369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5DEE0-125F-D845-8FE6-F84BD4074C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5C3B7B-D52E-9E45-9C08-6A8A12DFF6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684B03-1276-A140-92F5-A3698BCDAD2C}"/>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5" name="Footer Placeholder 4">
            <a:extLst>
              <a:ext uri="{FF2B5EF4-FFF2-40B4-BE49-F238E27FC236}">
                <a16:creationId xmlns:a16="http://schemas.microsoft.com/office/drawing/2014/main" id="{87F781E2-CC58-DE45-8A64-36BAF423B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AC755-FA84-764C-A855-A34388B50DBE}"/>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999652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5C93-540B-DC41-A57E-D81E8BD3BA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6B1496-B866-C147-9083-E6F970411D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BB8E75-B86A-BE4C-AD9B-DC7AE7C8F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98749D-35DE-FF4D-B478-A9BC76E82C14}"/>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6" name="Footer Placeholder 5">
            <a:extLst>
              <a:ext uri="{FF2B5EF4-FFF2-40B4-BE49-F238E27FC236}">
                <a16:creationId xmlns:a16="http://schemas.microsoft.com/office/drawing/2014/main" id="{D7864117-757B-714B-B4EC-86DAEBFDE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66F25B-1B04-7D44-A204-9C9146E9E5C5}"/>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3677626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586A-AF4B-AF49-8293-7116EDCD31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4A9BA3-651E-9D4D-8E4B-EA8AA13BA4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065262-D742-C74A-99C6-B2329A27C0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7ADE9E-5669-0047-B1EC-4248B61284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745F12-BCC5-0646-8808-0841A589DD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C9C49-A107-D24B-B9EB-F80D9997B0A1}"/>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8" name="Footer Placeholder 7">
            <a:extLst>
              <a:ext uri="{FF2B5EF4-FFF2-40B4-BE49-F238E27FC236}">
                <a16:creationId xmlns:a16="http://schemas.microsoft.com/office/drawing/2014/main" id="{2C89B295-69E2-8A40-AA96-E1F7A6E437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49806D-4977-734B-A69C-10F7EF345F71}"/>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3022056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E0459-6B5F-0144-A33B-3A7B1CF97D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273BDE-2564-3141-9F00-5AC40B5F810F}"/>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4" name="Footer Placeholder 3">
            <a:extLst>
              <a:ext uri="{FF2B5EF4-FFF2-40B4-BE49-F238E27FC236}">
                <a16:creationId xmlns:a16="http://schemas.microsoft.com/office/drawing/2014/main" id="{9A864A3E-C0B6-2949-AD22-A39FC4F2A6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964BB2-ADC5-F544-B219-37733414F8FC}"/>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4060285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FFE54C-E886-7C4C-A504-6B2B4880A5B0}"/>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3" name="Footer Placeholder 2">
            <a:extLst>
              <a:ext uri="{FF2B5EF4-FFF2-40B4-BE49-F238E27FC236}">
                <a16:creationId xmlns:a16="http://schemas.microsoft.com/office/drawing/2014/main" id="{BE3DF33F-359C-6E46-9E63-D02DAF4681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982A48-EEB7-DF45-9425-AB51593E2FCB}"/>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1955870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2ACD-01E9-034D-BE70-791946297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8243FD-C271-6445-B5EE-9DD8880CED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D63BFC-82ED-AF4E-BED8-D7C64DABA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280D5-2DCF-3A4C-9DCA-15855DA6819F}"/>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6" name="Footer Placeholder 5">
            <a:extLst>
              <a:ext uri="{FF2B5EF4-FFF2-40B4-BE49-F238E27FC236}">
                <a16:creationId xmlns:a16="http://schemas.microsoft.com/office/drawing/2014/main" id="{3B080C99-BDB9-5444-9241-00D9184E7A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42C5C8-304B-8F4E-99C7-1017A7E6E324}"/>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318994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8ECC0-CD85-6548-AB9B-48B908F69E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5967C9-0FF5-B145-8BE8-D056182C8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7D337-09BB-6344-95D8-D50754D74C7B}"/>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5" name="Footer Placeholder 4">
            <a:extLst>
              <a:ext uri="{FF2B5EF4-FFF2-40B4-BE49-F238E27FC236}">
                <a16:creationId xmlns:a16="http://schemas.microsoft.com/office/drawing/2014/main" id="{4CCD9657-8A52-2947-8494-D4F620DE9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C6C71-8AA7-7A4F-90D3-49C412A3D6A5}"/>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85861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4375A-0E87-9D43-B3F3-180210047B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664DF0-7B60-B748-AD7D-2842BF374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8A7724-4D42-8140-BCC8-9BA631E45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76C91E-3F07-E540-876F-5FC4E1EC1992}"/>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6" name="Footer Placeholder 5">
            <a:extLst>
              <a:ext uri="{FF2B5EF4-FFF2-40B4-BE49-F238E27FC236}">
                <a16:creationId xmlns:a16="http://schemas.microsoft.com/office/drawing/2014/main" id="{0E7D5D95-665E-1E48-8846-B493D40E6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951922-7B45-E64E-90BF-CB7CD079D88C}"/>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1418652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1C26-90D6-1942-9362-F7F90B447B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75762D-2BC2-6A43-BE5E-AB62AE3F9D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F3B93-D00B-CA47-B297-A994E9A7B85E}"/>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5" name="Footer Placeholder 4">
            <a:extLst>
              <a:ext uri="{FF2B5EF4-FFF2-40B4-BE49-F238E27FC236}">
                <a16:creationId xmlns:a16="http://schemas.microsoft.com/office/drawing/2014/main" id="{1E1EF259-8BC3-AB4D-8A08-91DCB2AA8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97261-1B3F-BC4F-B555-DD6A78AA9D62}"/>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3224225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8A0F12-A9DB-5940-B085-B8245292B3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4D2B08-69F4-9B45-9EF7-809C432727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797B3C-BA85-5A40-BDBD-4DBE58D22202}"/>
              </a:ext>
            </a:extLst>
          </p:cNvPr>
          <p:cNvSpPr>
            <a:spLocks noGrp="1"/>
          </p:cNvSpPr>
          <p:nvPr>
            <p:ph type="dt" sz="half" idx="10"/>
          </p:nvPr>
        </p:nvSpPr>
        <p:spPr/>
        <p:txBody>
          <a:bodyPr/>
          <a:lstStyle/>
          <a:p>
            <a:fld id="{D9BBBD79-94CB-8E40-8634-63BA99A67474}" type="datetimeFigureOut">
              <a:rPr lang="en-US" smtClean="0"/>
              <a:t>3/11/22</a:t>
            </a:fld>
            <a:endParaRPr lang="en-US"/>
          </a:p>
        </p:txBody>
      </p:sp>
      <p:sp>
        <p:nvSpPr>
          <p:cNvPr id="5" name="Footer Placeholder 4">
            <a:extLst>
              <a:ext uri="{FF2B5EF4-FFF2-40B4-BE49-F238E27FC236}">
                <a16:creationId xmlns:a16="http://schemas.microsoft.com/office/drawing/2014/main" id="{E6960FA1-6E8E-ED41-95D8-8A241EADF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8091F-0F8B-4C40-94AA-1A57E44D04EB}"/>
              </a:ext>
            </a:extLst>
          </p:cNvPr>
          <p:cNvSpPr>
            <a:spLocks noGrp="1"/>
          </p:cNvSpPr>
          <p:nvPr>
            <p:ph type="sldNum" sz="quarter" idx="12"/>
          </p:nvPr>
        </p:nvSpPr>
        <p:spPr/>
        <p:txBody>
          <a:bodyPr/>
          <a:lstStyle/>
          <a:p>
            <a:fld id="{7541F854-A1C4-364D-AD12-0D6753434973}" type="slidenum">
              <a:rPr lang="en-US" smtClean="0"/>
              <a:t>‹#›</a:t>
            </a:fld>
            <a:endParaRPr lang="en-US"/>
          </a:p>
        </p:txBody>
      </p:sp>
    </p:spTree>
    <p:extLst>
      <p:ext uri="{BB962C8B-B14F-4D97-AF65-F5344CB8AC3E}">
        <p14:creationId xmlns:p14="http://schemas.microsoft.com/office/powerpoint/2010/main" val="1432152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DB4A-46AA-0B48-B686-209736B37E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74C43C-2554-E64E-AE74-ED022FB51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B2B3D3-F4DD-B54E-A553-5C2B157468F3}"/>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5" name="Footer Placeholder 4">
            <a:extLst>
              <a:ext uri="{FF2B5EF4-FFF2-40B4-BE49-F238E27FC236}">
                <a16:creationId xmlns:a16="http://schemas.microsoft.com/office/drawing/2014/main" id="{72CB55DE-CCED-F441-B1A2-F8AF9C513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F22E5-4363-3641-B202-79949E92381A}"/>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4215996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3E60-81B6-5D41-B14E-7B3A8776B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C336E2-ABC3-944B-87E1-D73F41A052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6F88E-0043-6043-8840-6A2F4710D2CF}"/>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5" name="Footer Placeholder 4">
            <a:extLst>
              <a:ext uri="{FF2B5EF4-FFF2-40B4-BE49-F238E27FC236}">
                <a16:creationId xmlns:a16="http://schemas.microsoft.com/office/drawing/2014/main" id="{F0E625B0-4F90-1D4C-8AF2-2947DB0FB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5F6810-8C73-1A41-85C8-90AD4240EB74}"/>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1061025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3279-2AA9-A844-BAC2-FFBEC3E1C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B71359-E2F5-8745-A3E0-BEF37C037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5C3A0A-11FA-7342-B5CE-F295AC681343}"/>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5" name="Footer Placeholder 4">
            <a:extLst>
              <a:ext uri="{FF2B5EF4-FFF2-40B4-BE49-F238E27FC236}">
                <a16:creationId xmlns:a16="http://schemas.microsoft.com/office/drawing/2014/main" id="{5D051FB0-E952-2F48-857F-4FBF375E13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A0DE3-C377-9B47-B279-6B695DAD3CB7}"/>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2371463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3FAE-9634-8D4D-80A5-D7F4F0EC80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CB7D7-BE6C-5049-AC38-7FB28E92A3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12889A-01B7-EB4F-9DFC-70E4A64410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69EDE5-8C1B-D948-B0F0-5907000CF512}"/>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6" name="Footer Placeholder 5">
            <a:extLst>
              <a:ext uri="{FF2B5EF4-FFF2-40B4-BE49-F238E27FC236}">
                <a16:creationId xmlns:a16="http://schemas.microsoft.com/office/drawing/2014/main" id="{3AB756FB-74C7-0946-AAB7-1EA12EF9CF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26D7CC-98F2-2243-921D-BB41BA721502}"/>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1440845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4EF7B-E9B4-6848-939A-CB43C9367C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E2C63E-0AEB-8A4C-A52E-EC42058232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6FC50A-E5F7-AA42-9ED3-85856F27A2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7CA9B1-668C-7A40-A72D-01244A8641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816D15-C496-8E41-ADE8-60B16B15C5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02CA69-8451-5840-B5F0-6A2A82A6D127}"/>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8" name="Footer Placeholder 7">
            <a:extLst>
              <a:ext uri="{FF2B5EF4-FFF2-40B4-BE49-F238E27FC236}">
                <a16:creationId xmlns:a16="http://schemas.microsoft.com/office/drawing/2014/main" id="{16693FB4-93AA-5844-AA23-8F8D096EF1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68E595-2548-1045-8997-0F78D5F675C0}"/>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4237870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5A46-9FDA-3B4B-952E-454370BC2A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61F8ED-69E5-064D-B94C-BAD6B84A2D18}"/>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4" name="Footer Placeholder 3">
            <a:extLst>
              <a:ext uri="{FF2B5EF4-FFF2-40B4-BE49-F238E27FC236}">
                <a16:creationId xmlns:a16="http://schemas.microsoft.com/office/drawing/2014/main" id="{0A1F119D-4F06-3243-9E50-07DCB20980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07250-1A2B-4149-958D-8EB379D89FE2}"/>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3397539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A78EF0-0DB0-134C-AF8F-F097EAE8383E}"/>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3" name="Footer Placeholder 2">
            <a:extLst>
              <a:ext uri="{FF2B5EF4-FFF2-40B4-BE49-F238E27FC236}">
                <a16:creationId xmlns:a16="http://schemas.microsoft.com/office/drawing/2014/main" id="{798FDC31-BD66-274B-AE91-0E69092FD9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4EDA71-E53A-5C4A-9B06-340FFD7510D6}"/>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209493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1343A-7C17-9B42-9F6A-0386BBA506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50FB69-8B6C-8A4C-A7CC-68828CB0F0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177A4A-7098-784A-AD7D-4058F106E7A1}"/>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5" name="Footer Placeholder 4">
            <a:extLst>
              <a:ext uri="{FF2B5EF4-FFF2-40B4-BE49-F238E27FC236}">
                <a16:creationId xmlns:a16="http://schemas.microsoft.com/office/drawing/2014/main" id="{D10F59E9-2266-7D49-8BBF-BC1EFAB41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CD1F9-C79E-CC4B-A17C-1E9097D0C788}"/>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681386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6E7B-9FB6-AF45-B067-3907CC290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13ECA1-C773-C647-8239-02E3CA26C9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251C04-AC15-D842-BE3D-ECE332B87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F23229-4144-574A-AF29-F49128C2986D}"/>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6" name="Footer Placeholder 5">
            <a:extLst>
              <a:ext uri="{FF2B5EF4-FFF2-40B4-BE49-F238E27FC236}">
                <a16:creationId xmlns:a16="http://schemas.microsoft.com/office/drawing/2014/main" id="{DE2B054C-0B64-C14F-A28A-E915F5DEBF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808A40-8FFF-BB42-8834-55CB6223FF3A}"/>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122978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1D94-F772-3046-B445-02FA1AF893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ED211B-B08D-1340-9912-44E5DFAB43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11E5B1-678F-2D46-A838-38AFC21A1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CC661A-016C-2740-A1DD-B64BDAFEB40C}"/>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6" name="Footer Placeholder 5">
            <a:extLst>
              <a:ext uri="{FF2B5EF4-FFF2-40B4-BE49-F238E27FC236}">
                <a16:creationId xmlns:a16="http://schemas.microsoft.com/office/drawing/2014/main" id="{CAD46016-ADCD-834D-ABCB-E212046D44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81559-A5F7-3841-92AB-51D844DFF7F3}"/>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3700033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B02A-369E-7641-89D3-B5E5D00C16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A50F85-0450-C947-AE5D-704CE346EC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14FBC-22B7-CA46-B955-454616AED068}"/>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5" name="Footer Placeholder 4">
            <a:extLst>
              <a:ext uri="{FF2B5EF4-FFF2-40B4-BE49-F238E27FC236}">
                <a16:creationId xmlns:a16="http://schemas.microsoft.com/office/drawing/2014/main" id="{E8DB1733-745D-4B4F-8E15-F5171E762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54331-5A62-164C-A41D-53D717C60E5C}"/>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57447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93A1FC-C123-5049-8B44-8F4061AA37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7139E3-7303-8949-A7BB-BA9C0B574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CE957-D20E-7148-BCB0-B1C71E44BC28}"/>
              </a:ext>
            </a:extLst>
          </p:cNvPr>
          <p:cNvSpPr>
            <a:spLocks noGrp="1"/>
          </p:cNvSpPr>
          <p:nvPr>
            <p:ph type="dt" sz="half" idx="10"/>
          </p:nvPr>
        </p:nvSpPr>
        <p:spPr/>
        <p:txBody>
          <a:bodyPr/>
          <a:lstStyle/>
          <a:p>
            <a:fld id="{672879BF-234D-784C-8AFA-6973029716F3}" type="datetimeFigureOut">
              <a:rPr lang="en-US" smtClean="0"/>
              <a:t>3/11/22</a:t>
            </a:fld>
            <a:endParaRPr lang="en-US"/>
          </a:p>
        </p:txBody>
      </p:sp>
      <p:sp>
        <p:nvSpPr>
          <p:cNvPr id="5" name="Footer Placeholder 4">
            <a:extLst>
              <a:ext uri="{FF2B5EF4-FFF2-40B4-BE49-F238E27FC236}">
                <a16:creationId xmlns:a16="http://schemas.microsoft.com/office/drawing/2014/main" id="{C0D6976B-6E01-D44D-A818-D9EF2FC1B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ED659-A19A-6A40-8FBD-1AF162988A55}"/>
              </a:ext>
            </a:extLst>
          </p:cNvPr>
          <p:cNvSpPr>
            <a:spLocks noGrp="1"/>
          </p:cNvSpPr>
          <p:nvPr>
            <p:ph type="sldNum" sz="quarter" idx="12"/>
          </p:nvPr>
        </p:nvSpPr>
        <p:spPr/>
        <p:txBody>
          <a:bodyPr/>
          <a:lstStyle/>
          <a:p>
            <a:fld id="{1693A3BC-AF08-074C-B721-29A83774F535}" type="slidenum">
              <a:rPr lang="en-US" smtClean="0"/>
              <a:t>‹#›</a:t>
            </a:fld>
            <a:endParaRPr lang="en-US"/>
          </a:p>
        </p:txBody>
      </p:sp>
    </p:spTree>
    <p:extLst>
      <p:ext uri="{BB962C8B-B14F-4D97-AF65-F5344CB8AC3E}">
        <p14:creationId xmlns:p14="http://schemas.microsoft.com/office/powerpoint/2010/main" val="106925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9267-9780-9940-BCC6-82514DC4BC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69F1AC-E8E9-CA4C-B307-EA041A4A8D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EC4B10-43BA-5E4E-A3C8-C203F08FAE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866A6E-7813-5C4E-8DD4-4D981F31BCE1}"/>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6" name="Footer Placeholder 5">
            <a:extLst>
              <a:ext uri="{FF2B5EF4-FFF2-40B4-BE49-F238E27FC236}">
                <a16:creationId xmlns:a16="http://schemas.microsoft.com/office/drawing/2014/main" id="{1E0539F1-53E9-8040-899F-A64C2DB244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10B309-67C3-714F-922D-069A428BF148}"/>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1062443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1D40-2BCE-BF4C-927B-5188AF6EC6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871DCA-8013-FC43-B29F-F690ACB0C5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9FE92E-8017-F445-A17B-1241CC0DF8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2110DE-5F18-994A-97E6-48A9E55B10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6534A0-99C4-224B-98A7-BADFB075A4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FB7F8F-E3E9-F648-A945-481CEEF81F92}"/>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8" name="Footer Placeholder 7">
            <a:extLst>
              <a:ext uri="{FF2B5EF4-FFF2-40B4-BE49-F238E27FC236}">
                <a16:creationId xmlns:a16="http://schemas.microsoft.com/office/drawing/2014/main" id="{30475C5B-ED08-DB47-914C-8F8D5B27D5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8A720E-EB53-B740-9B78-23F0A4AA646A}"/>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75140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DD78-ABC5-FE48-B152-3BCA8113C4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F2013-5725-7144-A2B2-41EFA7257A21}"/>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4" name="Footer Placeholder 3">
            <a:extLst>
              <a:ext uri="{FF2B5EF4-FFF2-40B4-BE49-F238E27FC236}">
                <a16:creationId xmlns:a16="http://schemas.microsoft.com/office/drawing/2014/main" id="{58AA391E-A42F-5E45-9CFE-4627094BB4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3F6254-F9C2-8A42-BA89-5877414092F4}"/>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00600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CFA7EA-C428-2446-8BD0-C5085F1A57AE}"/>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3" name="Footer Placeholder 2">
            <a:extLst>
              <a:ext uri="{FF2B5EF4-FFF2-40B4-BE49-F238E27FC236}">
                <a16:creationId xmlns:a16="http://schemas.microsoft.com/office/drawing/2014/main" id="{8D7CD10B-0256-684C-8A6E-093B57A9A0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96C796-E67E-9D4D-93CE-DDEE1BA598D3}"/>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66954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D0A4-4074-C94C-A7B0-81BF153D5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6657CB-6450-564A-AC80-4B47D2DE67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A7690F-622E-DD41-9C69-77A101A7A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683CC7-FF30-374B-8882-0FD2F0D099D7}"/>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6" name="Footer Placeholder 5">
            <a:extLst>
              <a:ext uri="{FF2B5EF4-FFF2-40B4-BE49-F238E27FC236}">
                <a16:creationId xmlns:a16="http://schemas.microsoft.com/office/drawing/2014/main" id="{CD0193E0-9CA7-EE4C-8B59-92B03B16BC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07552E-D77A-BE40-9E02-7110EDD878F6}"/>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351728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72D8E-F9D6-1C4E-A29E-8628E4029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3BCF36-2520-8E44-A77A-9BF01CD394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812DD6-6148-E249-93DA-B871BA7D7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3DD84-0620-614B-8500-93D16C14D936}"/>
              </a:ext>
            </a:extLst>
          </p:cNvPr>
          <p:cNvSpPr>
            <a:spLocks noGrp="1"/>
          </p:cNvSpPr>
          <p:nvPr>
            <p:ph type="dt" sz="half" idx="10"/>
          </p:nvPr>
        </p:nvSpPr>
        <p:spPr/>
        <p:txBody>
          <a:bodyPr/>
          <a:lstStyle/>
          <a:p>
            <a:fld id="{BA5E4826-AAEC-6740-9347-824FBF69FD76}" type="datetimeFigureOut">
              <a:rPr lang="en-US" smtClean="0"/>
              <a:t>3/11/22</a:t>
            </a:fld>
            <a:endParaRPr lang="en-US"/>
          </a:p>
        </p:txBody>
      </p:sp>
      <p:sp>
        <p:nvSpPr>
          <p:cNvPr id="6" name="Footer Placeholder 5">
            <a:extLst>
              <a:ext uri="{FF2B5EF4-FFF2-40B4-BE49-F238E27FC236}">
                <a16:creationId xmlns:a16="http://schemas.microsoft.com/office/drawing/2014/main" id="{E266CA19-AE2F-064E-BC40-EA7AA99D8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AC8263-BD9D-E04A-99F5-7ABB9A55F30B}"/>
              </a:ext>
            </a:extLst>
          </p:cNvPr>
          <p:cNvSpPr>
            <a:spLocks noGrp="1"/>
          </p:cNvSpPr>
          <p:nvPr>
            <p:ph type="sldNum" sz="quarter" idx="12"/>
          </p:nvPr>
        </p:nvSpPr>
        <p:spPr/>
        <p:txBody>
          <a:bodyPr/>
          <a:lstStyle/>
          <a:p>
            <a:fld id="{69C81431-1D6C-F64F-B73C-BBD1B4E06489}" type="slidenum">
              <a:rPr lang="en-US" smtClean="0"/>
              <a:t>‹#›</a:t>
            </a:fld>
            <a:endParaRPr lang="en-US"/>
          </a:p>
        </p:txBody>
      </p:sp>
    </p:spTree>
    <p:extLst>
      <p:ext uri="{BB962C8B-B14F-4D97-AF65-F5344CB8AC3E}">
        <p14:creationId xmlns:p14="http://schemas.microsoft.com/office/powerpoint/2010/main" val="2692559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F4192B-2A12-E24F-AB68-CA85557176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0E6272-6F87-D240-8211-009B54EB02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B38FD-5928-E54B-B015-2C95A67F9D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E4826-AAEC-6740-9347-824FBF69FD76}" type="datetimeFigureOut">
              <a:rPr lang="en-US" smtClean="0"/>
              <a:t>3/11/22</a:t>
            </a:fld>
            <a:endParaRPr lang="en-US"/>
          </a:p>
        </p:txBody>
      </p:sp>
      <p:sp>
        <p:nvSpPr>
          <p:cNvPr id="5" name="Footer Placeholder 4">
            <a:extLst>
              <a:ext uri="{FF2B5EF4-FFF2-40B4-BE49-F238E27FC236}">
                <a16:creationId xmlns:a16="http://schemas.microsoft.com/office/drawing/2014/main" id="{7684EB6F-6BAE-2A4C-BE23-E5DDD17DAC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811220-A83E-9641-9669-5CDF160A2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81431-1D6C-F64F-B73C-BBD1B4E06489}"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195CE9DD-3DAF-7B42-877F-E38B354D69B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224484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483E7-9A4F-8341-AF9A-0730162B64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17BE6D-5031-1842-8A2B-DCE23CA4A1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78E59-89DE-D243-9E86-8EF733848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BBD79-94CB-8E40-8634-63BA99A67474}" type="datetimeFigureOut">
              <a:rPr lang="en-US" smtClean="0"/>
              <a:t>3/11/22</a:t>
            </a:fld>
            <a:endParaRPr lang="en-US"/>
          </a:p>
        </p:txBody>
      </p:sp>
      <p:sp>
        <p:nvSpPr>
          <p:cNvPr id="5" name="Footer Placeholder 4">
            <a:extLst>
              <a:ext uri="{FF2B5EF4-FFF2-40B4-BE49-F238E27FC236}">
                <a16:creationId xmlns:a16="http://schemas.microsoft.com/office/drawing/2014/main" id="{C7F38B13-4DCF-6E43-87B1-3584973550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61A9B1-9FD9-F14E-9487-6EB080117E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1F854-A1C4-364D-AD12-0D675343497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DB9C646C-1FEF-044F-BDB9-E6781BEB41B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2496654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ECD9E4-61A7-7C4F-B7BC-D5421D3EF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F831CD-B51D-5540-827F-828EC43D56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BC268-289C-8044-AD08-F5B2F06E2A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879BF-234D-784C-8AFA-6973029716F3}" type="datetimeFigureOut">
              <a:rPr lang="en-US" smtClean="0"/>
              <a:t>3/11/22</a:t>
            </a:fld>
            <a:endParaRPr lang="en-US"/>
          </a:p>
        </p:txBody>
      </p:sp>
      <p:sp>
        <p:nvSpPr>
          <p:cNvPr id="5" name="Footer Placeholder 4">
            <a:extLst>
              <a:ext uri="{FF2B5EF4-FFF2-40B4-BE49-F238E27FC236}">
                <a16:creationId xmlns:a16="http://schemas.microsoft.com/office/drawing/2014/main" id="{AEFE7230-B1CA-6049-9A79-0B8DC8366B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0C1D8C-EECB-7345-BF21-A52D700FE4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3A3BC-AF08-074C-B721-29A83774F535}" type="slidenum">
              <a:rPr lang="en-US" smtClean="0"/>
              <a:t>‹#›</a:t>
            </a:fld>
            <a:endParaRPr lang="en-US"/>
          </a:p>
        </p:txBody>
      </p:sp>
      <p:pic>
        <p:nvPicPr>
          <p:cNvPr id="8" name="Picture 7" descr="A picture containing text, yellow&#10;&#10;Description automatically generated">
            <a:extLst>
              <a:ext uri="{FF2B5EF4-FFF2-40B4-BE49-F238E27FC236}">
                <a16:creationId xmlns:a16="http://schemas.microsoft.com/office/drawing/2014/main" id="{000ACFD3-9EA4-3B49-8243-C704F95EDCA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895732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caps.unl.edu/lets-talk"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11" descr="Cognitive Behavior Therapy (CBT) -- Behavior&#10;&#10;Image of person silouhette holding angel on one shoulder and devil on other">
            <a:extLst>
              <a:ext uri="{FF2B5EF4-FFF2-40B4-BE49-F238E27FC236}">
                <a16:creationId xmlns:a16="http://schemas.microsoft.com/office/drawing/2014/main" id="{9A8AC4B3-22E3-9E4C-A37A-0CEC93AD1F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3" name="Picture 12" descr="Nebraska N Icon | Counseling &amp; Psychological Services">
            <a:extLst>
              <a:ext uri="{FF2B5EF4-FFF2-40B4-BE49-F238E27FC236}">
                <a16:creationId xmlns:a16="http://schemas.microsoft.com/office/drawing/2014/main" id="{FB56CBCE-ACEC-454E-B6C1-699B73A01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5963" y="5880099"/>
            <a:ext cx="2893845" cy="796471"/>
          </a:xfrm>
          <a:prstGeom prst="rect">
            <a:avLst/>
          </a:prstGeom>
        </p:spPr>
      </p:pic>
    </p:spTree>
    <p:extLst>
      <p:ext uri="{BB962C8B-B14F-4D97-AF65-F5344CB8AC3E}">
        <p14:creationId xmlns:p14="http://schemas.microsoft.com/office/powerpoint/2010/main" val="84791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26C613C-6F61-334F-BE88-F86ADA88FAED}"/>
              </a:ext>
            </a:extLst>
          </p:cNvPr>
          <p:cNvSpPr>
            <a:spLocks noGrp="1"/>
          </p:cNvSpPr>
          <p:nvPr>
            <p:ph type="title"/>
          </p:nvPr>
        </p:nvSpPr>
        <p:spPr/>
        <p:txBody>
          <a:bodyPr>
            <a:normAutofit/>
          </a:bodyPr>
          <a:lstStyle/>
          <a:p>
            <a:r>
              <a:rPr lang="en-US" dirty="0"/>
              <a:t>What is cognitive behavior therapy (CBT)?</a:t>
            </a:r>
            <a:endParaRPr lang="en-US" i="1" dirty="0"/>
          </a:p>
        </p:txBody>
      </p:sp>
      <p:sp>
        <p:nvSpPr>
          <p:cNvPr id="5" name="Content Placeholder 4">
            <a:extLst>
              <a:ext uri="{FF2B5EF4-FFF2-40B4-BE49-F238E27FC236}">
                <a16:creationId xmlns:a16="http://schemas.microsoft.com/office/drawing/2014/main" id="{4BF73C11-7A5C-4C4B-89B2-98DF64ACD00A}"/>
              </a:ext>
            </a:extLst>
          </p:cNvPr>
          <p:cNvSpPr>
            <a:spLocks noGrp="1"/>
          </p:cNvSpPr>
          <p:nvPr>
            <p:ph idx="1"/>
          </p:nvPr>
        </p:nvSpPr>
        <p:spPr/>
        <p:txBody>
          <a:bodyPr>
            <a:noAutofit/>
          </a:bodyPr>
          <a:lstStyle/>
          <a:p>
            <a:pPr marL="0" indent="0">
              <a:buNone/>
            </a:pPr>
            <a:r>
              <a:rPr lang="en-US" dirty="0"/>
              <a:t>A type of therapy that focuses on one’s behaviors, cognitions, and emotions and how that influences how we navigate and view ourselves, others, and the world. </a:t>
            </a:r>
          </a:p>
          <a:p>
            <a:pPr marL="0" indent="0">
              <a:buNone/>
            </a:pPr>
            <a:endParaRPr lang="en-US" dirty="0"/>
          </a:p>
          <a:p>
            <a:pPr marL="0" indent="0">
              <a:buNone/>
            </a:pPr>
            <a:r>
              <a:rPr lang="en-US" dirty="0"/>
              <a:t>Today you’ll learn skills to manage unwanted thoughts from a cognitive behavioral approach. </a:t>
            </a:r>
          </a:p>
        </p:txBody>
      </p:sp>
    </p:spTree>
    <p:extLst>
      <p:ext uri="{BB962C8B-B14F-4D97-AF65-F5344CB8AC3E}">
        <p14:creationId xmlns:p14="http://schemas.microsoft.com/office/powerpoint/2010/main" val="275497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8FE5F-ED5F-414A-99A2-FFA5BD4C3FE1}"/>
              </a:ext>
            </a:extLst>
          </p:cNvPr>
          <p:cNvSpPr>
            <a:spLocks noGrp="1"/>
          </p:cNvSpPr>
          <p:nvPr>
            <p:ph type="title"/>
          </p:nvPr>
        </p:nvSpPr>
        <p:spPr/>
        <p:txBody>
          <a:bodyPr/>
          <a:lstStyle/>
          <a:p>
            <a:r>
              <a:rPr lang="en-US" dirty="0"/>
              <a:t>Cognitive behavior cycle</a:t>
            </a:r>
          </a:p>
        </p:txBody>
      </p:sp>
      <p:sp>
        <p:nvSpPr>
          <p:cNvPr id="10" name="Content Placeholder 9">
            <a:extLst>
              <a:ext uri="{FF2B5EF4-FFF2-40B4-BE49-F238E27FC236}">
                <a16:creationId xmlns:a16="http://schemas.microsoft.com/office/drawing/2014/main" id="{AFC4E83D-AE21-E848-ADFD-CA2D215B94A2}"/>
              </a:ext>
            </a:extLst>
          </p:cNvPr>
          <p:cNvSpPr>
            <a:spLocks noGrp="1"/>
          </p:cNvSpPr>
          <p:nvPr>
            <p:ph sz="half" idx="1"/>
          </p:nvPr>
        </p:nvSpPr>
        <p:spPr/>
        <p:txBody>
          <a:bodyPr/>
          <a:lstStyle/>
          <a:p>
            <a:pPr marL="0" marR="0" indent="0">
              <a:lnSpc>
                <a:spcPct val="107000"/>
              </a:lnSpc>
              <a:spcBef>
                <a:spcPts val="0"/>
              </a:spcBef>
              <a:spcAft>
                <a:spcPts val="2000"/>
              </a:spcAft>
              <a:buNone/>
            </a:pPr>
            <a:r>
              <a:rPr lang="en-US" dirty="0">
                <a:latin typeface="Calibri" panose="020F0502020204030204" pitchFamily="34" charset="0"/>
                <a:ea typeface="Calibri" panose="020F0502020204030204" pitchFamily="34" charset="0"/>
                <a:cs typeface="Times New Roman" panose="02020603050405020304" pitchFamily="18" charset="0"/>
              </a:rPr>
              <a:t>What we </a:t>
            </a:r>
            <a:r>
              <a:rPr lang="en-US" b="1" dirty="0">
                <a:latin typeface="Calibri" panose="020F0502020204030204" pitchFamily="34" charset="0"/>
                <a:ea typeface="Calibri" panose="020F0502020204030204" pitchFamily="34" charset="0"/>
                <a:cs typeface="Times New Roman" panose="02020603050405020304" pitchFamily="18" charset="0"/>
              </a:rPr>
              <a:t>THINK</a:t>
            </a:r>
            <a:r>
              <a:rPr lang="en-US" dirty="0">
                <a:latin typeface="Calibri" panose="020F0502020204030204" pitchFamily="34" charset="0"/>
                <a:ea typeface="Calibri" panose="020F0502020204030204" pitchFamily="34" charset="0"/>
                <a:cs typeface="Times New Roman" panose="02020603050405020304" pitchFamily="18" charset="0"/>
              </a:rPr>
              <a:t> affects how we </a:t>
            </a:r>
            <a:r>
              <a:rPr lang="en-US" b="1" dirty="0">
                <a:latin typeface="Calibri" panose="020F0502020204030204" pitchFamily="34" charset="0"/>
                <a:ea typeface="Calibri" panose="020F0502020204030204" pitchFamily="34" charset="0"/>
                <a:cs typeface="Times New Roman" panose="02020603050405020304" pitchFamily="18" charset="0"/>
              </a:rPr>
              <a:t>ACT</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dirty="0">
                <a:latin typeface="Calibri" panose="020F0502020204030204" pitchFamily="34" charset="0"/>
                <a:ea typeface="Calibri" panose="020F0502020204030204" pitchFamily="34" charset="0"/>
                <a:cs typeface="Times New Roman" panose="02020603050405020304" pitchFamily="18" charset="0"/>
              </a:rPr>
              <a:t>FEEL</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2000"/>
              </a:spcAft>
              <a:buNone/>
            </a:pPr>
            <a:r>
              <a:rPr lang="en-US" dirty="0">
                <a:latin typeface="Calibri" panose="020F0502020204030204" pitchFamily="34" charset="0"/>
                <a:ea typeface="Calibri" panose="020F0502020204030204" pitchFamily="34" charset="0"/>
                <a:cs typeface="Times New Roman" panose="02020603050405020304" pitchFamily="18" charset="0"/>
              </a:rPr>
              <a:t>How we </a:t>
            </a:r>
            <a:r>
              <a:rPr lang="en-US" b="1" dirty="0">
                <a:latin typeface="Calibri" panose="020F0502020204030204" pitchFamily="34" charset="0"/>
                <a:ea typeface="Calibri" panose="020F0502020204030204" pitchFamily="34" charset="0"/>
                <a:cs typeface="Times New Roman" panose="02020603050405020304" pitchFamily="18" charset="0"/>
              </a:rPr>
              <a:t>FEEL</a:t>
            </a:r>
            <a:r>
              <a:rPr lang="en-US" dirty="0">
                <a:latin typeface="Calibri" panose="020F0502020204030204" pitchFamily="34" charset="0"/>
                <a:ea typeface="Calibri" panose="020F0502020204030204" pitchFamily="34" charset="0"/>
                <a:cs typeface="Times New Roman" panose="02020603050405020304" pitchFamily="18" charset="0"/>
              </a:rPr>
              <a:t> affects what we </a:t>
            </a:r>
            <a:r>
              <a:rPr lang="en-US" b="1" dirty="0">
                <a:latin typeface="Calibri" panose="020F0502020204030204" pitchFamily="34" charset="0"/>
                <a:ea typeface="Calibri" panose="020F0502020204030204" pitchFamily="34" charset="0"/>
                <a:cs typeface="Times New Roman" panose="02020603050405020304" pitchFamily="18" charset="0"/>
              </a:rPr>
              <a:t>THINK</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dirty="0">
                <a:latin typeface="Calibri" panose="020F0502020204030204" pitchFamily="34" charset="0"/>
                <a:ea typeface="Calibri" panose="020F0502020204030204" pitchFamily="34" charset="0"/>
                <a:cs typeface="Times New Roman" panose="02020603050405020304" pitchFamily="18" charset="0"/>
              </a:rPr>
              <a:t>DO</a:t>
            </a:r>
          </a:p>
          <a:p>
            <a:pPr marL="0" marR="0" indent="0">
              <a:lnSpc>
                <a:spcPct val="107000"/>
              </a:lnSpc>
              <a:spcBef>
                <a:spcPts val="0"/>
              </a:spcBef>
              <a:spcAft>
                <a:spcPts val="2000"/>
              </a:spcAft>
              <a:buNone/>
            </a:pPr>
            <a:r>
              <a:rPr lang="en-US" dirty="0">
                <a:latin typeface="Calibri" panose="020F0502020204030204" pitchFamily="34" charset="0"/>
                <a:ea typeface="Calibri" panose="020F0502020204030204" pitchFamily="34" charset="0"/>
                <a:cs typeface="Times New Roman" panose="02020603050405020304" pitchFamily="18" charset="0"/>
              </a:rPr>
              <a:t>What we </a:t>
            </a:r>
            <a:r>
              <a:rPr lang="en-US" b="1" dirty="0">
                <a:latin typeface="Calibri" panose="020F0502020204030204" pitchFamily="34" charset="0"/>
                <a:ea typeface="Calibri" panose="020F0502020204030204" pitchFamily="34" charset="0"/>
                <a:cs typeface="Times New Roman" panose="02020603050405020304" pitchFamily="18" charset="0"/>
              </a:rPr>
              <a:t>DO</a:t>
            </a:r>
            <a:r>
              <a:rPr lang="en-US" dirty="0">
                <a:latin typeface="Calibri" panose="020F0502020204030204" pitchFamily="34" charset="0"/>
                <a:ea typeface="Calibri" panose="020F0502020204030204" pitchFamily="34" charset="0"/>
                <a:cs typeface="Times New Roman" panose="02020603050405020304" pitchFamily="18" charset="0"/>
              </a:rPr>
              <a:t> affects how we </a:t>
            </a:r>
            <a:r>
              <a:rPr lang="en-US" b="1" dirty="0">
                <a:latin typeface="Calibri" panose="020F0502020204030204" pitchFamily="34" charset="0"/>
                <a:ea typeface="Calibri" panose="020F0502020204030204" pitchFamily="34" charset="0"/>
                <a:cs typeface="Times New Roman" panose="02020603050405020304" pitchFamily="18" charset="0"/>
              </a:rPr>
              <a:t>THINK</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dirty="0">
                <a:latin typeface="Calibri" panose="020F0502020204030204" pitchFamily="34" charset="0"/>
                <a:ea typeface="Calibri" panose="020F0502020204030204" pitchFamily="34" charset="0"/>
                <a:cs typeface="Times New Roman" panose="02020603050405020304" pitchFamily="18" charset="0"/>
              </a:rPr>
              <a:t>FEEL</a:t>
            </a:r>
            <a:endParaRPr lang="en-US" b="1" dirty="0"/>
          </a:p>
        </p:txBody>
      </p:sp>
      <p:pic>
        <p:nvPicPr>
          <p:cNvPr id="3" name="Content Placeholder 2" descr="Circular chart showing that behavior, feelings and thoughts are all intertwined.">
            <a:extLst>
              <a:ext uri="{FF2B5EF4-FFF2-40B4-BE49-F238E27FC236}">
                <a16:creationId xmlns:a16="http://schemas.microsoft.com/office/drawing/2014/main" id="{B03F5BC0-F077-2F46-8E36-66AE6CE1969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93977" y="198601"/>
            <a:ext cx="6460798" cy="6460798"/>
          </a:xfrm>
        </p:spPr>
      </p:pic>
    </p:spTree>
    <p:extLst>
      <p:ext uri="{BB962C8B-B14F-4D97-AF65-F5344CB8AC3E}">
        <p14:creationId xmlns:p14="http://schemas.microsoft.com/office/powerpoint/2010/main" val="173876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26C613C-6F61-334F-BE88-F86ADA88FAED}"/>
              </a:ext>
            </a:extLst>
          </p:cNvPr>
          <p:cNvSpPr>
            <a:spLocks noGrp="1"/>
          </p:cNvSpPr>
          <p:nvPr>
            <p:ph type="title"/>
          </p:nvPr>
        </p:nvSpPr>
        <p:spPr/>
        <p:txBody>
          <a:bodyPr>
            <a:normAutofit/>
          </a:bodyPr>
          <a:lstStyle/>
          <a:p>
            <a:r>
              <a:rPr lang="en-US" dirty="0"/>
              <a:t>What is behavioral activation?</a:t>
            </a:r>
            <a:endParaRPr lang="en-US" i="1" dirty="0"/>
          </a:p>
        </p:txBody>
      </p:sp>
      <p:sp>
        <p:nvSpPr>
          <p:cNvPr id="5" name="Content Placeholder 4">
            <a:extLst>
              <a:ext uri="{FF2B5EF4-FFF2-40B4-BE49-F238E27FC236}">
                <a16:creationId xmlns:a16="http://schemas.microsoft.com/office/drawing/2014/main" id="{4BF73C11-7A5C-4C4B-89B2-98DF64ACD00A}"/>
              </a:ext>
            </a:extLst>
          </p:cNvPr>
          <p:cNvSpPr>
            <a:spLocks noGrp="1"/>
          </p:cNvSpPr>
          <p:nvPr>
            <p:ph idx="1"/>
          </p:nvPr>
        </p:nvSpPr>
        <p:spPr/>
        <p:txBody>
          <a:bodyPr>
            <a:noAutofit/>
          </a:bodyPr>
          <a:lstStyle/>
          <a:p>
            <a:pPr marL="0" indent="0">
              <a:buNone/>
            </a:pPr>
            <a:r>
              <a:rPr lang="en-US" dirty="0"/>
              <a:t>The process of breaking down large or complex tasks into smaller more manageable tasks to increase productivity. </a:t>
            </a:r>
          </a:p>
          <a:p>
            <a:pPr marL="0" indent="0">
              <a:buNone/>
            </a:pPr>
            <a:endParaRPr lang="en-US" dirty="0"/>
          </a:p>
          <a:p>
            <a:pPr marL="0" indent="0">
              <a:buNone/>
            </a:pPr>
            <a:r>
              <a:rPr lang="en-US" dirty="0"/>
              <a:t>Essential concept: </a:t>
            </a:r>
            <a:r>
              <a:rPr lang="en-US" b="1" dirty="0"/>
              <a:t>Action precedes motivation</a:t>
            </a:r>
          </a:p>
          <a:p>
            <a:pPr marL="0" indent="0">
              <a:buNone/>
            </a:pPr>
            <a:r>
              <a:rPr lang="en-US" i="1" dirty="0"/>
              <a:t>“I can choose to do this even if I don’t want to.”</a:t>
            </a:r>
          </a:p>
          <a:p>
            <a:pPr marL="685800" indent="-685800">
              <a:buFontTx/>
              <a:buChar char="-"/>
            </a:pPr>
            <a:endParaRPr lang="en-US" dirty="0"/>
          </a:p>
          <a:p>
            <a:pPr marL="0" indent="0">
              <a:buNone/>
            </a:pPr>
            <a:endParaRPr lang="en-US" dirty="0"/>
          </a:p>
        </p:txBody>
      </p:sp>
    </p:spTree>
    <p:extLst>
      <p:ext uri="{BB962C8B-B14F-4D97-AF65-F5344CB8AC3E}">
        <p14:creationId xmlns:p14="http://schemas.microsoft.com/office/powerpoint/2010/main" val="4282997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5CF00-F5D3-4D03-A09D-6EB344D5D64A}"/>
              </a:ext>
            </a:extLst>
          </p:cNvPr>
          <p:cNvSpPr>
            <a:spLocks noGrp="1"/>
          </p:cNvSpPr>
          <p:nvPr>
            <p:ph type="title"/>
          </p:nvPr>
        </p:nvSpPr>
        <p:spPr/>
        <p:txBody>
          <a:bodyPr/>
          <a:lstStyle/>
          <a:p>
            <a:r>
              <a:rPr lang="en-US" dirty="0"/>
              <a:t>Positive activities for behavioral activation</a:t>
            </a:r>
          </a:p>
        </p:txBody>
      </p:sp>
      <p:sp>
        <p:nvSpPr>
          <p:cNvPr id="3" name="Content Placeholder 2">
            <a:extLst>
              <a:ext uri="{FF2B5EF4-FFF2-40B4-BE49-F238E27FC236}">
                <a16:creationId xmlns:a16="http://schemas.microsoft.com/office/drawing/2014/main" id="{2C4087D5-F54E-461C-8ABF-907887E3387D}"/>
              </a:ext>
            </a:extLst>
          </p:cNvPr>
          <p:cNvSpPr>
            <a:spLocks noGrp="1"/>
          </p:cNvSpPr>
          <p:nvPr>
            <p:ph idx="1"/>
          </p:nvPr>
        </p:nvSpPr>
        <p:spPr/>
        <p:txBody>
          <a:bodyPr>
            <a:noAutofit/>
          </a:bodyPr>
          <a:lstStyle/>
          <a:p>
            <a:pPr marL="0" indent="0">
              <a:lnSpc>
                <a:spcPct val="110000"/>
              </a:lnSpc>
              <a:buNone/>
            </a:pPr>
            <a:r>
              <a:rPr lang="en-US" dirty="0"/>
              <a:t>Create a list of activities that you find rewarding. Rate each activity in two categories: </a:t>
            </a:r>
          </a:p>
          <a:p>
            <a:pPr marL="971550" lvl="1" indent="-514350">
              <a:lnSpc>
                <a:spcPct val="110000"/>
              </a:lnSpc>
              <a:buAutoNum type="arabicParenR"/>
            </a:pPr>
            <a:r>
              <a:rPr lang="en-US" sz="2800" dirty="0"/>
              <a:t>How easy will the activity will be for you to complete?</a:t>
            </a:r>
          </a:p>
          <a:p>
            <a:pPr marL="971550" lvl="1" indent="-514350">
              <a:lnSpc>
                <a:spcPct val="110000"/>
              </a:lnSpc>
              <a:buAutoNum type="arabicParenR"/>
            </a:pPr>
            <a:r>
              <a:rPr lang="en-US" sz="2800" dirty="0"/>
              <a:t>How rewarding is this activity?</a:t>
            </a:r>
          </a:p>
          <a:p>
            <a:pPr marL="0" indent="0">
              <a:lnSpc>
                <a:spcPct val="110000"/>
              </a:lnSpc>
              <a:buNone/>
            </a:pPr>
            <a:endParaRPr lang="en-US" dirty="0"/>
          </a:p>
          <a:p>
            <a:pPr marL="0" indent="0">
              <a:lnSpc>
                <a:spcPct val="110000"/>
              </a:lnSpc>
              <a:buNone/>
            </a:pPr>
            <a:r>
              <a:rPr lang="en-US" i="1" dirty="0"/>
              <a:t>Use a 1-10 scale with 10 being very easy or rewarding and 1 being difficult or not at all rewarding.</a:t>
            </a:r>
          </a:p>
        </p:txBody>
      </p:sp>
    </p:spTree>
    <p:extLst>
      <p:ext uri="{BB962C8B-B14F-4D97-AF65-F5344CB8AC3E}">
        <p14:creationId xmlns:p14="http://schemas.microsoft.com/office/powerpoint/2010/main" val="247380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5CF00-F5D3-4D03-A09D-6EB344D5D64A}"/>
              </a:ext>
            </a:extLst>
          </p:cNvPr>
          <p:cNvSpPr>
            <a:spLocks noGrp="1"/>
          </p:cNvSpPr>
          <p:nvPr>
            <p:ph type="title"/>
          </p:nvPr>
        </p:nvSpPr>
        <p:spPr/>
        <p:txBody>
          <a:bodyPr/>
          <a:lstStyle/>
          <a:p>
            <a:r>
              <a:rPr lang="en-US" dirty="0"/>
              <a:t>Weekly schedule for behavioral activation</a:t>
            </a:r>
          </a:p>
        </p:txBody>
      </p:sp>
      <p:sp>
        <p:nvSpPr>
          <p:cNvPr id="3" name="Content Placeholder 2">
            <a:extLst>
              <a:ext uri="{FF2B5EF4-FFF2-40B4-BE49-F238E27FC236}">
                <a16:creationId xmlns:a16="http://schemas.microsoft.com/office/drawing/2014/main" id="{2C4087D5-F54E-461C-8ABF-907887E3387D}"/>
              </a:ext>
            </a:extLst>
          </p:cNvPr>
          <p:cNvSpPr>
            <a:spLocks noGrp="1"/>
          </p:cNvSpPr>
          <p:nvPr>
            <p:ph idx="1"/>
          </p:nvPr>
        </p:nvSpPr>
        <p:spPr>
          <a:xfrm>
            <a:off x="838200" y="1825625"/>
            <a:ext cx="10515600" cy="2437093"/>
          </a:xfrm>
        </p:spPr>
        <p:txBody>
          <a:bodyPr>
            <a:noAutofit/>
          </a:bodyPr>
          <a:lstStyle/>
          <a:p>
            <a:pPr marL="0" indent="0">
              <a:lnSpc>
                <a:spcPct val="110000"/>
              </a:lnSpc>
              <a:buNone/>
            </a:pPr>
            <a:r>
              <a:rPr lang="en-US" dirty="0"/>
              <a:t>Create a list of activities that will lead to positive experiences in your day. If you’re feeling depressed or unmotivated, it might be difficult to complete large or complex tasks. If this is the case, start with simple goals to work your way up to more challenging activities.</a:t>
            </a:r>
            <a:endParaRPr lang="en-US" sz="2800" dirty="0"/>
          </a:p>
          <a:p>
            <a:pPr marL="0" indent="0">
              <a:lnSpc>
                <a:spcPct val="110000"/>
              </a:lnSpc>
              <a:buNone/>
            </a:pPr>
            <a:endParaRPr lang="en-US" dirty="0"/>
          </a:p>
        </p:txBody>
      </p:sp>
      <p:graphicFrame>
        <p:nvGraphicFramePr>
          <p:cNvPr id="8" name="Table 8">
            <a:extLst>
              <a:ext uri="{FF2B5EF4-FFF2-40B4-BE49-F238E27FC236}">
                <a16:creationId xmlns:a16="http://schemas.microsoft.com/office/drawing/2014/main" id="{8CCF314E-0C67-474F-959F-1CBFACD0532F}"/>
              </a:ext>
            </a:extLst>
          </p:cNvPr>
          <p:cNvGraphicFramePr>
            <a:graphicFrameLocks noGrp="1"/>
          </p:cNvGraphicFramePr>
          <p:nvPr>
            <p:extLst>
              <p:ext uri="{D42A27DB-BD31-4B8C-83A1-F6EECF244321}">
                <p14:modId xmlns:p14="http://schemas.microsoft.com/office/powerpoint/2010/main" val="1531217663"/>
              </p:ext>
            </p:extLst>
          </p:nvPr>
        </p:nvGraphicFramePr>
        <p:xfrm>
          <a:off x="1241612" y="3979222"/>
          <a:ext cx="9708776" cy="2452052"/>
        </p:xfrm>
        <a:graphic>
          <a:graphicData uri="http://schemas.openxmlformats.org/drawingml/2006/table">
            <a:tbl>
              <a:tblPr firstRow="1" bandRow="1">
                <a:tableStyleId>{16D9F66E-5EB9-4882-86FB-DCBF35E3C3E4}</a:tableStyleId>
              </a:tblPr>
              <a:tblGrid>
                <a:gridCol w="2427194">
                  <a:extLst>
                    <a:ext uri="{9D8B030D-6E8A-4147-A177-3AD203B41FA5}">
                      <a16:colId xmlns:a16="http://schemas.microsoft.com/office/drawing/2014/main" val="2934492663"/>
                    </a:ext>
                  </a:extLst>
                </a:gridCol>
                <a:gridCol w="2427194">
                  <a:extLst>
                    <a:ext uri="{9D8B030D-6E8A-4147-A177-3AD203B41FA5}">
                      <a16:colId xmlns:a16="http://schemas.microsoft.com/office/drawing/2014/main" val="2092348588"/>
                    </a:ext>
                  </a:extLst>
                </a:gridCol>
                <a:gridCol w="2427194">
                  <a:extLst>
                    <a:ext uri="{9D8B030D-6E8A-4147-A177-3AD203B41FA5}">
                      <a16:colId xmlns:a16="http://schemas.microsoft.com/office/drawing/2014/main" val="1966444726"/>
                    </a:ext>
                  </a:extLst>
                </a:gridCol>
                <a:gridCol w="2427194">
                  <a:extLst>
                    <a:ext uri="{9D8B030D-6E8A-4147-A177-3AD203B41FA5}">
                      <a16:colId xmlns:a16="http://schemas.microsoft.com/office/drawing/2014/main" val="1053642267"/>
                    </a:ext>
                  </a:extLst>
                </a:gridCol>
              </a:tblGrid>
              <a:tr h="350801">
                <a:tc>
                  <a:txBody>
                    <a:bodyPr/>
                    <a:lstStyle/>
                    <a:p>
                      <a:pPr algn="ctr"/>
                      <a:r>
                        <a:rPr lang="en-US" b="0" dirty="0"/>
                        <a:t>DAY</a:t>
                      </a:r>
                    </a:p>
                  </a:txBody>
                  <a:tcPr/>
                </a:tc>
                <a:tc>
                  <a:txBody>
                    <a:bodyPr/>
                    <a:lstStyle/>
                    <a:p>
                      <a:pPr algn="ctr"/>
                      <a:r>
                        <a:rPr lang="en-US" b="0" dirty="0"/>
                        <a:t>MORNING</a:t>
                      </a:r>
                    </a:p>
                  </a:txBody>
                  <a:tcPr/>
                </a:tc>
                <a:tc>
                  <a:txBody>
                    <a:bodyPr/>
                    <a:lstStyle/>
                    <a:p>
                      <a:pPr algn="ctr"/>
                      <a:r>
                        <a:rPr lang="en-US" b="0" dirty="0"/>
                        <a:t>AFTERNOON</a:t>
                      </a:r>
                    </a:p>
                  </a:txBody>
                  <a:tcPr/>
                </a:tc>
                <a:tc>
                  <a:txBody>
                    <a:bodyPr/>
                    <a:lstStyle/>
                    <a:p>
                      <a:pPr algn="ctr"/>
                      <a:r>
                        <a:rPr lang="en-US" b="0" dirty="0"/>
                        <a:t>EVENING</a:t>
                      </a:r>
                    </a:p>
                  </a:txBody>
                  <a:tcPr/>
                </a:tc>
                <a:extLst>
                  <a:ext uri="{0D108BD9-81ED-4DB2-BD59-A6C34878D82A}">
                    <a16:rowId xmlns:a16="http://schemas.microsoft.com/office/drawing/2014/main" val="1818522147"/>
                  </a:ext>
                </a:extLst>
              </a:tr>
              <a:tr h="1043146">
                <a:tc>
                  <a:txBody>
                    <a:bodyPr/>
                    <a:lstStyle/>
                    <a:p>
                      <a:r>
                        <a:rPr lang="en-US" i="1" dirty="0"/>
                        <a:t>Example</a:t>
                      </a:r>
                    </a:p>
                  </a:txBody>
                  <a:tcPr/>
                </a:tc>
                <a:tc>
                  <a:txBody>
                    <a:bodyPr/>
                    <a:lstStyle/>
                    <a:p>
                      <a:pPr marL="285750" indent="-285750">
                        <a:buFont typeface="Arial" panose="020B0604020202020204" pitchFamily="34" charset="0"/>
                        <a:buChar char="•"/>
                      </a:pPr>
                      <a:r>
                        <a:rPr lang="en-US" dirty="0"/>
                        <a:t>Wake by 8 a.m.</a:t>
                      </a:r>
                    </a:p>
                    <a:p>
                      <a:pPr marL="285750" indent="-285750">
                        <a:buFont typeface="Arial" panose="020B0604020202020204" pitchFamily="34" charset="0"/>
                        <a:buChar char="•"/>
                      </a:pPr>
                      <a:r>
                        <a:rPr lang="en-US" dirty="0"/>
                        <a:t>Eat a full breakfast</a:t>
                      </a:r>
                    </a:p>
                  </a:txBody>
                  <a:tcPr/>
                </a:tc>
                <a:tc>
                  <a:txBody>
                    <a:bodyPr/>
                    <a:lstStyle/>
                    <a:p>
                      <a:pPr marL="285750" indent="-285750">
                        <a:buFont typeface="Arial" panose="020B0604020202020204" pitchFamily="34" charset="0"/>
                        <a:buChar char="•"/>
                      </a:pPr>
                      <a:r>
                        <a:rPr lang="en-US" dirty="0"/>
                        <a:t>Go for a 15-minute walk</a:t>
                      </a:r>
                    </a:p>
                  </a:txBody>
                  <a:tcPr/>
                </a:tc>
                <a:tc>
                  <a:txBody>
                    <a:bodyPr/>
                    <a:lstStyle/>
                    <a:p>
                      <a:pPr marL="285750" indent="-285750">
                        <a:buFont typeface="Arial" panose="020B0604020202020204" pitchFamily="34" charset="0"/>
                        <a:buChar char="•"/>
                      </a:pPr>
                      <a:r>
                        <a:rPr lang="en-US" dirty="0"/>
                        <a:t>Call a friend</a:t>
                      </a:r>
                    </a:p>
                    <a:p>
                      <a:pPr marL="285750" indent="-285750">
                        <a:buFont typeface="Arial" panose="020B0604020202020204" pitchFamily="34" charset="0"/>
                        <a:buChar char="•"/>
                      </a:pPr>
                      <a:r>
                        <a:rPr lang="en-US" dirty="0"/>
                        <a:t>Practice guitar</a:t>
                      </a:r>
                    </a:p>
                  </a:txBody>
                  <a:tcPr/>
                </a:tc>
                <a:extLst>
                  <a:ext uri="{0D108BD9-81ED-4DB2-BD59-A6C34878D82A}">
                    <a16:rowId xmlns:a16="http://schemas.microsoft.com/office/drawing/2014/main" val="3024104444"/>
                  </a:ext>
                </a:extLst>
              </a:tr>
              <a:tr h="1043146">
                <a:tc>
                  <a:txBody>
                    <a:bodyPr/>
                    <a:lstStyle/>
                    <a:p>
                      <a:r>
                        <a:rPr lang="en-US" i="1" dirty="0"/>
                        <a:t>Add your own</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80259593"/>
                  </a:ext>
                </a:extLst>
              </a:tr>
            </a:tbl>
          </a:graphicData>
        </a:graphic>
      </p:graphicFrame>
    </p:spTree>
    <p:extLst>
      <p:ext uri="{BB962C8B-B14F-4D97-AF65-F5344CB8AC3E}">
        <p14:creationId xmlns:p14="http://schemas.microsoft.com/office/powerpoint/2010/main" val="3761509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E5C07-CDFE-45B5-B75B-211AEA0AD17B}"/>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2CD2090C-9047-4BA0-B6C3-DC5D13FCB074}"/>
              </a:ext>
            </a:extLst>
          </p:cNvPr>
          <p:cNvSpPr>
            <a:spLocks noGrp="1"/>
          </p:cNvSpPr>
          <p:nvPr>
            <p:ph idx="1"/>
          </p:nvPr>
        </p:nvSpPr>
        <p:spPr/>
        <p:txBody>
          <a:bodyPr>
            <a:noAutofit/>
          </a:bodyPr>
          <a:lstStyle/>
          <a:p>
            <a:pPr marL="0" indent="0">
              <a:lnSpc>
                <a:spcPts val="3040"/>
              </a:lnSpc>
              <a:spcBef>
                <a:spcPts val="0"/>
              </a:spcBef>
              <a:buNone/>
            </a:pPr>
            <a:r>
              <a:rPr lang="en-US" dirty="0"/>
              <a:t>If you’d like to connect with Counseling and Psychological Services (CAPS), we’re here for you.</a:t>
            </a:r>
          </a:p>
          <a:p>
            <a:pPr marL="0" indent="0">
              <a:lnSpc>
                <a:spcPts val="2340"/>
              </a:lnSpc>
              <a:spcBef>
                <a:spcPts val="0"/>
              </a:spcBef>
              <a:buNone/>
            </a:pPr>
            <a:endParaRPr lang="en-US" sz="2200" dirty="0"/>
          </a:p>
          <a:p>
            <a:pPr marL="0" indent="0">
              <a:lnSpc>
                <a:spcPts val="2340"/>
              </a:lnSpc>
              <a:spcBef>
                <a:spcPts val="0"/>
              </a:spcBef>
              <a:buNone/>
            </a:pPr>
            <a:r>
              <a:rPr lang="en-US" sz="2200" b="1" dirty="0"/>
              <a:t>Individual Counseling</a:t>
            </a:r>
            <a:br>
              <a:rPr lang="en-US" sz="2200" dirty="0"/>
            </a:br>
            <a:r>
              <a:rPr lang="en-US" sz="2200" dirty="0"/>
              <a:t>Call to schedule an appointment: (402) 472-7450</a:t>
            </a:r>
          </a:p>
          <a:p>
            <a:pPr marL="0" indent="0">
              <a:lnSpc>
                <a:spcPts val="2340"/>
              </a:lnSpc>
              <a:spcBef>
                <a:spcPts val="0"/>
              </a:spcBef>
              <a:buNone/>
            </a:pPr>
            <a:endParaRPr lang="en-US" sz="2200" dirty="0"/>
          </a:p>
          <a:p>
            <a:pPr marL="0" indent="0">
              <a:lnSpc>
                <a:spcPts val="2340"/>
              </a:lnSpc>
              <a:spcBef>
                <a:spcPts val="0"/>
              </a:spcBef>
              <a:buNone/>
            </a:pPr>
            <a:r>
              <a:rPr lang="en-US" sz="2200" b="1" dirty="0"/>
              <a:t>Let’s Talk</a:t>
            </a:r>
            <a:br>
              <a:rPr lang="en-US" sz="2200" dirty="0"/>
            </a:br>
            <a:r>
              <a:rPr lang="en-US" sz="2200" dirty="0"/>
              <a:t>Chat informally with a professional from CAPS. Learn more at </a:t>
            </a:r>
            <a:r>
              <a:rPr lang="en-US" sz="2200" dirty="0">
                <a:hlinkClick r:id="rId2"/>
              </a:rPr>
              <a:t>https://caps.unl.edu/lets-talk</a:t>
            </a:r>
            <a:r>
              <a:rPr lang="en-US" sz="2200" dirty="0"/>
              <a:t> </a:t>
            </a:r>
          </a:p>
          <a:p>
            <a:pPr marL="0">
              <a:lnSpc>
                <a:spcPts val="2340"/>
              </a:lnSpc>
              <a:spcBef>
                <a:spcPts val="0"/>
              </a:spcBef>
            </a:pPr>
            <a:r>
              <a:rPr lang="en-US" sz="2200" dirty="0"/>
              <a:t>Virtual sessions are available by appointment. </a:t>
            </a:r>
          </a:p>
          <a:p>
            <a:pPr marL="0">
              <a:lnSpc>
                <a:spcPts val="2340"/>
              </a:lnSpc>
              <a:spcBef>
                <a:spcPts val="0"/>
              </a:spcBef>
            </a:pPr>
            <a:r>
              <a:rPr lang="en-US" sz="2200" dirty="0"/>
              <a:t>In-person sessions available through TRIO or Military &amp; Veteran Success Center.</a:t>
            </a:r>
          </a:p>
          <a:p>
            <a:pPr marL="0" indent="0">
              <a:lnSpc>
                <a:spcPts val="2340"/>
              </a:lnSpc>
              <a:spcBef>
                <a:spcPts val="0"/>
              </a:spcBef>
              <a:buNone/>
            </a:pPr>
            <a:endParaRPr lang="en-US" sz="2200" dirty="0"/>
          </a:p>
          <a:p>
            <a:pPr marL="0" indent="0">
              <a:lnSpc>
                <a:spcPts val="2340"/>
              </a:lnSpc>
              <a:spcBef>
                <a:spcPts val="0"/>
              </a:spcBef>
              <a:buNone/>
            </a:pPr>
            <a:endParaRPr lang="en-US" sz="2200" dirty="0"/>
          </a:p>
          <a:p>
            <a:pPr marL="0" indent="0">
              <a:lnSpc>
                <a:spcPts val="2340"/>
              </a:lnSpc>
              <a:spcBef>
                <a:spcPts val="0"/>
              </a:spcBef>
              <a:buNone/>
            </a:pPr>
            <a:r>
              <a:rPr lang="en-US" sz="2200" dirty="0"/>
              <a:t>Counseling and Psychological Services | Located in the University Health Center, Level Two</a:t>
            </a:r>
          </a:p>
        </p:txBody>
      </p:sp>
    </p:spTree>
    <p:extLst>
      <p:ext uri="{BB962C8B-B14F-4D97-AF65-F5344CB8AC3E}">
        <p14:creationId xmlns:p14="http://schemas.microsoft.com/office/powerpoint/2010/main" val="32670239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F00899D642A14DAA5C76E3EE6B6D18" ma:contentTypeVersion="13" ma:contentTypeDescription="Create a new document." ma:contentTypeScope="" ma:versionID="5af77d54c9710f5c909803cdf1ae193d">
  <xsd:schema xmlns:xsd="http://www.w3.org/2001/XMLSchema" xmlns:xs="http://www.w3.org/2001/XMLSchema" xmlns:p="http://schemas.microsoft.com/office/2006/metadata/properties" xmlns:ns2="eb48af6b-0b55-4e7c-8dad-352f4e90748d" xmlns:ns3="93c67354-0612-4b49-b9d1-d4ff44f6faf5" xmlns:ns4="e2b24a15-f023-4bfa-a6c1-cc93adc8fe53" targetNamespace="http://schemas.microsoft.com/office/2006/metadata/properties" ma:root="true" ma:fieldsID="c804e88906c4dac61710926061ee6cf6" ns2:_="" ns3:_="" ns4:_="">
    <xsd:import namespace="eb48af6b-0b55-4e7c-8dad-352f4e90748d"/>
    <xsd:import namespace="93c67354-0612-4b49-b9d1-d4ff44f6faf5"/>
    <xsd:import namespace="e2b24a15-f023-4bfa-a6c1-cc93adc8fe53"/>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8af6b-0b55-4e7c-8dad-352f4e9074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3c67354-0612-4b49-b9d1-d4ff44f6faf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b24a15-f023-4bfa-a6c1-cc93adc8fe53"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eb48af6b-0b55-4e7c-8dad-352f4e90748d">C6ZVMUCPSF5T-930783841-144272</_dlc_DocId>
    <_dlc_DocIdUrl xmlns="eb48af6b-0b55-4e7c-8dad-352f4e90748d">
      <Url>https://uofnelincoln.sharepoint.com/sites/UNL-SAOVC/Marketing/_layouts/15/DocIdRedir.aspx?ID=C6ZVMUCPSF5T-930783841-144272</Url>
      <Description>C6ZVMUCPSF5T-930783841-144272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1ED4575-6EE6-44CD-8849-FA5ED063BD3E}"/>
</file>

<file path=customXml/itemProps2.xml><?xml version="1.0" encoding="utf-8"?>
<ds:datastoreItem xmlns:ds="http://schemas.openxmlformats.org/officeDocument/2006/customXml" ds:itemID="{24DAF33C-A73D-40F2-82C3-E732AC717CC1}">
  <ds:schemaRefs>
    <ds:schemaRef ds:uri="http://purl.org/dc/elements/1.1/"/>
    <ds:schemaRef ds:uri="http://schemas.microsoft.com/office/2006/documentManagement/types"/>
    <ds:schemaRef ds:uri="http://purl.org/dc/dcmitype/"/>
    <ds:schemaRef ds:uri="http://www.w3.org/XML/1998/namespace"/>
    <ds:schemaRef ds:uri="a2bb1a05-b553-4a5d-b877-dd73a88b1188"/>
    <ds:schemaRef ds:uri="http://purl.org/dc/terms/"/>
    <ds:schemaRef ds:uri="http://schemas.openxmlformats.org/package/2006/metadata/core-properties"/>
    <ds:schemaRef ds:uri="http://schemas.microsoft.com/office/infopath/2007/PartnerControls"/>
    <ds:schemaRef ds:uri="1febaaca-d826-49dc-a682-d32f807cfe74"/>
    <ds:schemaRef ds:uri="http://schemas.microsoft.com/office/2006/metadata/properties"/>
  </ds:schemaRefs>
</ds:datastoreItem>
</file>

<file path=customXml/itemProps3.xml><?xml version="1.0" encoding="utf-8"?>
<ds:datastoreItem xmlns:ds="http://schemas.openxmlformats.org/officeDocument/2006/customXml" ds:itemID="{CF2EDA70-EA32-4E65-A0C9-E2D1508D84B7}">
  <ds:schemaRefs>
    <ds:schemaRef ds:uri="http://schemas.microsoft.com/sharepoint/v3/contenttype/forms"/>
  </ds:schemaRefs>
</ds:datastoreItem>
</file>

<file path=customXml/itemProps4.xml><?xml version="1.0" encoding="utf-8"?>
<ds:datastoreItem xmlns:ds="http://schemas.openxmlformats.org/officeDocument/2006/customXml" ds:itemID="{7067CAF5-C56B-4E77-B4EB-793A24DC1F9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205</TotalTime>
  <Words>457</Words>
  <Application>Microsoft Macintosh PowerPoint</Application>
  <PresentationFormat>Widescreen</PresentationFormat>
  <Paragraphs>51</Paragraphs>
  <Slides>7</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vt:i4>
      </vt:variant>
    </vt:vector>
  </HeadingPairs>
  <TitlesOfParts>
    <vt:vector size="13" baseType="lpstr">
      <vt:lpstr>Arial</vt:lpstr>
      <vt:lpstr>Calibri</vt:lpstr>
      <vt:lpstr>Calibri Light</vt:lpstr>
      <vt:lpstr>Custom Design</vt:lpstr>
      <vt:lpstr>1_Custom Design</vt:lpstr>
      <vt:lpstr>2_Custom Design</vt:lpstr>
      <vt:lpstr>PowerPoint Presentation</vt:lpstr>
      <vt:lpstr>What is cognitive behavior therapy (CBT)?</vt:lpstr>
      <vt:lpstr>Cognitive behavior cycle</vt:lpstr>
      <vt:lpstr>What is behavioral activation?</vt:lpstr>
      <vt:lpstr>Positive activities for behavioral activation</vt:lpstr>
      <vt:lpstr>Weekly schedule for behavioral activation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Esteem</dc:title>
  <dc:creator>Kristin Jagels</dc:creator>
  <cp:lastModifiedBy>Lauren Gayer</cp:lastModifiedBy>
  <cp:revision>34</cp:revision>
  <dcterms:created xsi:type="dcterms:W3CDTF">2020-08-06T20:32:37Z</dcterms:created>
  <dcterms:modified xsi:type="dcterms:W3CDTF">2022-03-11T16:23:36Z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0x010100E9F00899D642A14DAA5C76E3EE6B6D18</vt:lpwstr>
  </property>
  <property fmtid="{D5CDD505-2E9C-101B-9397-08002B2CF9AE}" pid="3" name="_dlc_DocIdItemGuid">
    <vt:lpwstr>ef95fee6-aae9-4fb7-838f-6c246c06cd04</vt:lpwstr>
  </property>
</Properties>
</file>