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5"/>
    <p:sldMasterId id="2147483802" r:id="rId6"/>
    <p:sldMasterId id="2147483814" r:id="rId7"/>
  </p:sldMasterIdLst>
  <p:notesMasterIdLst>
    <p:notesMasterId r:id="rId22"/>
  </p:notesMasterIdLst>
  <p:sldIdLst>
    <p:sldId id="256" r:id="rId8"/>
    <p:sldId id="257" r:id="rId9"/>
    <p:sldId id="264" r:id="rId10"/>
    <p:sldId id="259" r:id="rId11"/>
    <p:sldId id="273" r:id="rId12"/>
    <p:sldId id="278" r:id="rId13"/>
    <p:sldId id="279" r:id="rId14"/>
    <p:sldId id="280" r:id="rId15"/>
    <p:sldId id="282" r:id="rId16"/>
    <p:sldId id="283" r:id="rId17"/>
    <p:sldId id="281" r:id="rId18"/>
    <p:sldId id="270" r:id="rId19"/>
    <p:sldId id="284"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A7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84525"/>
  </p:normalViewPr>
  <p:slideViewPr>
    <p:cSldViewPr snapToGrid="0">
      <p:cViewPr varScale="1">
        <p:scale>
          <a:sx n="95" d="100"/>
          <a:sy n="95" d="100"/>
        </p:scale>
        <p:origin x="200"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41762-A0D8-844D-9220-36DE51677C23}" type="datetimeFigureOut">
              <a:rPr lang="en-US" smtClean="0"/>
              <a:t>3/11/22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22905D-FDA9-7846-A371-4CC658D6B4F3}" type="slidenum">
              <a:rPr lang="en-US" smtClean="0"/>
              <a:t>‹#›</a:t>
            </a:fld>
            <a:endParaRPr lang="en-US"/>
          </a:p>
        </p:txBody>
      </p:sp>
    </p:spTree>
    <p:extLst>
      <p:ext uri="{BB962C8B-B14F-4D97-AF65-F5344CB8AC3E}">
        <p14:creationId xmlns:p14="http://schemas.microsoft.com/office/powerpoint/2010/main" val="322144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22905D-FDA9-7846-A371-4CC658D6B4F3}" type="slidenum">
              <a:rPr lang="en-US" smtClean="0"/>
              <a:t>2</a:t>
            </a:fld>
            <a:endParaRPr lang="en-US"/>
          </a:p>
        </p:txBody>
      </p:sp>
    </p:spTree>
    <p:extLst>
      <p:ext uri="{BB962C8B-B14F-4D97-AF65-F5344CB8AC3E}">
        <p14:creationId xmlns:p14="http://schemas.microsoft.com/office/powerpoint/2010/main" val="3763677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2834-4233-EB49-9500-DA861C6CF2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F707D5-57F3-BC46-907A-E836F7331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8FAA91-9D4D-4D47-A4F2-041CC3692F59}"/>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5" name="Footer Placeholder 4">
            <a:extLst>
              <a:ext uri="{FF2B5EF4-FFF2-40B4-BE49-F238E27FC236}">
                <a16:creationId xmlns:a16="http://schemas.microsoft.com/office/drawing/2014/main" id="{74221D1B-4F6B-A640-9D3D-F075A1A5A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26F0A-ADD2-1144-8227-E736FF7C1B0E}"/>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250018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78A7-BE95-944E-A3D4-777E060B40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3E9033-D940-B246-95CB-401A80F92E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1A7798-52AE-194C-BDA5-9125303A9934}"/>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5" name="Footer Placeholder 4">
            <a:extLst>
              <a:ext uri="{FF2B5EF4-FFF2-40B4-BE49-F238E27FC236}">
                <a16:creationId xmlns:a16="http://schemas.microsoft.com/office/drawing/2014/main" id="{867A564F-8C44-7B4F-89A0-23690C192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AC28F-3BD7-D440-A0C8-BA99EAF86F12}"/>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175202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59CDB3-E9E2-AB49-A86F-B7DFCA46E5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D274B8-650B-8344-B7B9-C3BD16F9D1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F1BEB-D996-DE4F-93D6-75A3BEF73215}"/>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5" name="Footer Placeholder 4">
            <a:extLst>
              <a:ext uri="{FF2B5EF4-FFF2-40B4-BE49-F238E27FC236}">
                <a16:creationId xmlns:a16="http://schemas.microsoft.com/office/drawing/2014/main" id="{88BC90E5-3C67-C44A-BEA5-0DDA845C5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8DCB38-0508-CC46-A2E7-7539CD07CCAC}"/>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2441600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FDAFA-D3DF-1341-97CF-2B756E8B82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BC79BC-8AD2-394B-B619-3C1835E910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C1F6D9-40DF-954C-8CA0-C06960A3333B}"/>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5" name="Footer Placeholder 4">
            <a:extLst>
              <a:ext uri="{FF2B5EF4-FFF2-40B4-BE49-F238E27FC236}">
                <a16:creationId xmlns:a16="http://schemas.microsoft.com/office/drawing/2014/main" id="{1179252C-BD67-D741-BBD9-4A93362ECF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D6BD3-75EC-1E4F-AE73-AE24A6CC7E9A}"/>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256587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CBA2-CC35-3F49-AC58-F6506A50CC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A3CCE3-7F59-464A-B0CD-B78603B99F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8F112-CD18-7240-8F5E-7C250212EF9E}"/>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5" name="Footer Placeholder 4">
            <a:extLst>
              <a:ext uri="{FF2B5EF4-FFF2-40B4-BE49-F238E27FC236}">
                <a16:creationId xmlns:a16="http://schemas.microsoft.com/office/drawing/2014/main" id="{06194D8A-FFC8-574F-8CF0-3874CCED0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23AD3-1397-C445-93F6-8633663ED644}"/>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2964369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5DEE0-125F-D845-8FE6-F84BD4074C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5C3B7B-D52E-9E45-9C08-6A8A12DFF6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684B03-1276-A140-92F5-A3698BCDAD2C}"/>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5" name="Footer Placeholder 4">
            <a:extLst>
              <a:ext uri="{FF2B5EF4-FFF2-40B4-BE49-F238E27FC236}">
                <a16:creationId xmlns:a16="http://schemas.microsoft.com/office/drawing/2014/main" id="{87F781E2-CC58-DE45-8A64-36BAF423B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CAC755-FA84-764C-A855-A34388B50DBE}"/>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999652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5C93-540B-DC41-A57E-D81E8BD3BA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6B1496-B866-C147-9083-E6F970411D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BB8E75-B86A-BE4C-AD9B-DC7AE7C8F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98749D-35DE-FF4D-B478-A9BC76E82C14}"/>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6" name="Footer Placeholder 5">
            <a:extLst>
              <a:ext uri="{FF2B5EF4-FFF2-40B4-BE49-F238E27FC236}">
                <a16:creationId xmlns:a16="http://schemas.microsoft.com/office/drawing/2014/main" id="{D7864117-757B-714B-B4EC-86DAEBFDEA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66F25B-1B04-7D44-A204-9C9146E9E5C5}"/>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3677626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586A-AF4B-AF49-8293-7116EDCD31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4A9BA3-651E-9D4D-8E4B-EA8AA13BA4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065262-D742-C74A-99C6-B2329A27C0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7ADE9E-5669-0047-B1EC-4248B61284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745F12-BCC5-0646-8808-0841A589DD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C9C49-A107-D24B-B9EB-F80D9997B0A1}"/>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8" name="Footer Placeholder 7">
            <a:extLst>
              <a:ext uri="{FF2B5EF4-FFF2-40B4-BE49-F238E27FC236}">
                <a16:creationId xmlns:a16="http://schemas.microsoft.com/office/drawing/2014/main" id="{2C89B295-69E2-8A40-AA96-E1F7A6E437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49806D-4977-734B-A69C-10F7EF345F71}"/>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3022056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E0459-6B5F-0144-A33B-3A7B1CF97D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273BDE-2564-3141-9F00-5AC40B5F810F}"/>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4" name="Footer Placeholder 3">
            <a:extLst>
              <a:ext uri="{FF2B5EF4-FFF2-40B4-BE49-F238E27FC236}">
                <a16:creationId xmlns:a16="http://schemas.microsoft.com/office/drawing/2014/main" id="{9A864A3E-C0B6-2949-AD22-A39FC4F2A6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964BB2-ADC5-F544-B219-37733414F8FC}"/>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4060285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FFE54C-E886-7C4C-A504-6B2B4880A5B0}"/>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3" name="Footer Placeholder 2">
            <a:extLst>
              <a:ext uri="{FF2B5EF4-FFF2-40B4-BE49-F238E27FC236}">
                <a16:creationId xmlns:a16="http://schemas.microsoft.com/office/drawing/2014/main" id="{BE3DF33F-359C-6E46-9E63-D02DAF4681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982A48-EEB7-DF45-9425-AB51593E2FCB}"/>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1955870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2ACD-01E9-034D-BE70-791946297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8243FD-C271-6445-B5EE-9DD8880CED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D63BFC-82ED-AF4E-BED8-D7C64DABA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280D5-2DCF-3A4C-9DCA-15855DA6819F}"/>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6" name="Footer Placeholder 5">
            <a:extLst>
              <a:ext uri="{FF2B5EF4-FFF2-40B4-BE49-F238E27FC236}">
                <a16:creationId xmlns:a16="http://schemas.microsoft.com/office/drawing/2014/main" id="{3B080C99-BDB9-5444-9241-00D9184E7A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42C5C8-304B-8F4E-99C7-1017A7E6E324}"/>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3189947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8ECC0-CD85-6548-AB9B-48B908F69E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5967C9-0FF5-B145-8BE8-D056182C8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47D337-09BB-6344-95D8-D50754D74C7B}"/>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5" name="Footer Placeholder 4">
            <a:extLst>
              <a:ext uri="{FF2B5EF4-FFF2-40B4-BE49-F238E27FC236}">
                <a16:creationId xmlns:a16="http://schemas.microsoft.com/office/drawing/2014/main" id="{4CCD9657-8A52-2947-8494-D4F620DE9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3C6C71-8AA7-7A4F-90D3-49C412A3D6A5}"/>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285861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4375A-0E87-9D43-B3F3-180210047B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664DF0-7B60-B748-AD7D-2842BF374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8A7724-4D42-8140-BCC8-9BA631E45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76C91E-3F07-E540-876F-5FC4E1EC1992}"/>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6" name="Footer Placeholder 5">
            <a:extLst>
              <a:ext uri="{FF2B5EF4-FFF2-40B4-BE49-F238E27FC236}">
                <a16:creationId xmlns:a16="http://schemas.microsoft.com/office/drawing/2014/main" id="{0E7D5D95-665E-1E48-8846-B493D40E6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951922-7B45-E64E-90BF-CB7CD079D88C}"/>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1418652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1C26-90D6-1942-9362-F7F90B447B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75762D-2BC2-6A43-BE5E-AB62AE3F9D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F3B93-D00B-CA47-B297-A994E9A7B85E}"/>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5" name="Footer Placeholder 4">
            <a:extLst>
              <a:ext uri="{FF2B5EF4-FFF2-40B4-BE49-F238E27FC236}">
                <a16:creationId xmlns:a16="http://schemas.microsoft.com/office/drawing/2014/main" id="{1E1EF259-8BC3-AB4D-8A08-91DCB2AA8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97261-1B3F-BC4F-B555-DD6A78AA9D62}"/>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3224225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8A0F12-A9DB-5940-B085-B8245292B3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4D2B08-69F4-9B45-9EF7-809C432727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797B3C-BA85-5A40-BDBD-4DBE58D22202}"/>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5" name="Footer Placeholder 4">
            <a:extLst>
              <a:ext uri="{FF2B5EF4-FFF2-40B4-BE49-F238E27FC236}">
                <a16:creationId xmlns:a16="http://schemas.microsoft.com/office/drawing/2014/main" id="{E6960FA1-6E8E-ED41-95D8-8A241EADF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8091F-0F8B-4C40-94AA-1A57E44D04EB}"/>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1432152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DB4A-46AA-0B48-B686-209736B37E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74C43C-2554-E64E-AE74-ED022FB51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B2B3D3-F4DD-B54E-A553-5C2B157468F3}"/>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5" name="Footer Placeholder 4">
            <a:extLst>
              <a:ext uri="{FF2B5EF4-FFF2-40B4-BE49-F238E27FC236}">
                <a16:creationId xmlns:a16="http://schemas.microsoft.com/office/drawing/2014/main" id="{72CB55DE-CCED-F441-B1A2-F8AF9C5131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F22E5-4363-3641-B202-79949E92381A}"/>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4215996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C3E60-81B6-5D41-B14E-7B3A8776B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C336E2-ABC3-944B-87E1-D73F41A052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6F88E-0043-6043-8840-6A2F4710D2CF}"/>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5" name="Footer Placeholder 4">
            <a:extLst>
              <a:ext uri="{FF2B5EF4-FFF2-40B4-BE49-F238E27FC236}">
                <a16:creationId xmlns:a16="http://schemas.microsoft.com/office/drawing/2014/main" id="{F0E625B0-4F90-1D4C-8AF2-2947DB0FB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5F6810-8C73-1A41-85C8-90AD4240EB74}"/>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1061025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63279-2AA9-A844-BAC2-FFBEC3E1CB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B71359-E2F5-8745-A3E0-BEF37C0377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5C3A0A-11FA-7342-B5CE-F295AC681343}"/>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5" name="Footer Placeholder 4">
            <a:extLst>
              <a:ext uri="{FF2B5EF4-FFF2-40B4-BE49-F238E27FC236}">
                <a16:creationId xmlns:a16="http://schemas.microsoft.com/office/drawing/2014/main" id="{5D051FB0-E952-2F48-857F-4FBF375E13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A0DE3-C377-9B47-B279-6B695DAD3CB7}"/>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2371463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3FAE-9634-8D4D-80A5-D7F4F0EC80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CB7D7-BE6C-5049-AC38-7FB28E92A3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12889A-01B7-EB4F-9DFC-70E4A64410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69EDE5-8C1B-D948-B0F0-5907000CF512}"/>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6" name="Footer Placeholder 5">
            <a:extLst>
              <a:ext uri="{FF2B5EF4-FFF2-40B4-BE49-F238E27FC236}">
                <a16:creationId xmlns:a16="http://schemas.microsoft.com/office/drawing/2014/main" id="{3AB756FB-74C7-0946-AAB7-1EA12EF9CF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26D7CC-98F2-2243-921D-BB41BA721502}"/>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1440845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4EF7B-E9B4-6848-939A-CB43C9367C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E2C63E-0AEB-8A4C-A52E-EC42058232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6FC50A-E5F7-AA42-9ED3-85856F27A2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7CA9B1-668C-7A40-A72D-01244A8641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816D15-C496-8E41-ADE8-60B16B15C5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02CA69-8451-5840-B5F0-6A2A82A6D127}"/>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8" name="Footer Placeholder 7">
            <a:extLst>
              <a:ext uri="{FF2B5EF4-FFF2-40B4-BE49-F238E27FC236}">
                <a16:creationId xmlns:a16="http://schemas.microsoft.com/office/drawing/2014/main" id="{16693FB4-93AA-5844-AA23-8F8D096EF1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68E595-2548-1045-8997-0F78D5F675C0}"/>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4237870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5A46-9FDA-3B4B-952E-454370BC2A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61F8ED-69E5-064D-B94C-BAD6B84A2D18}"/>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4" name="Footer Placeholder 3">
            <a:extLst>
              <a:ext uri="{FF2B5EF4-FFF2-40B4-BE49-F238E27FC236}">
                <a16:creationId xmlns:a16="http://schemas.microsoft.com/office/drawing/2014/main" id="{0A1F119D-4F06-3243-9E50-07DCB20980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07250-1A2B-4149-958D-8EB379D89FE2}"/>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3397539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A78EF0-0DB0-134C-AF8F-F097EAE8383E}"/>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3" name="Footer Placeholder 2">
            <a:extLst>
              <a:ext uri="{FF2B5EF4-FFF2-40B4-BE49-F238E27FC236}">
                <a16:creationId xmlns:a16="http://schemas.microsoft.com/office/drawing/2014/main" id="{798FDC31-BD66-274B-AE91-0E69092FD9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4EDA71-E53A-5C4A-9B06-340FFD7510D6}"/>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209493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1343A-7C17-9B42-9F6A-0386BBA506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50FB69-8B6C-8A4C-A7CC-68828CB0F0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177A4A-7098-784A-AD7D-4058F106E7A1}"/>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5" name="Footer Placeholder 4">
            <a:extLst>
              <a:ext uri="{FF2B5EF4-FFF2-40B4-BE49-F238E27FC236}">
                <a16:creationId xmlns:a16="http://schemas.microsoft.com/office/drawing/2014/main" id="{D10F59E9-2266-7D49-8BBF-BC1EFAB41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CD1F9-C79E-CC4B-A17C-1E9097D0C788}"/>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2681386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6E7B-9FB6-AF45-B067-3907CC290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13ECA1-C773-C647-8239-02E3CA26C9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251C04-AC15-D842-BE3D-ECE332B87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F23229-4144-574A-AF29-F49128C2986D}"/>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6" name="Footer Placeholder 5">
            <a:extLst>
              <a:ext uri="{FF2B5EF4-FFF2-40B4-BE49-F238E27FC236}">
                <a16:creationId xmlns:a16="http://schemas.microsoft.com/office/drawing/2014/main" id="{DE2B054C-0B64-C14F-A28A-E915F5DEBF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808A40-8FFF-BB42-8834-55CB6223FF3A}"/>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1229787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1D94-F772-3046-B445-02FA1AF893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ED211B-B08D-1340-9912-44E5DFAB43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11E5B1-678F-2D46-A838-38AFC21A1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CC661A-016C-2740-A1DD-B64BDAFEB40C}"/>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6" name="Footer Placeholder 5">
            <a:extLst>
              <a:ext uri="{FF2B5EF4-FFF2-40B4-BE49-F238E27FC236}">
                <a16:creationId xmlns:a16="http://schemas.microsoft.com/office/drawing/2014/main" id="{CAD46016-ADCD-834D-ABCB-E212046D44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81559-A5F7-3841-92AB-51D844DFF7F3}"/>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3700033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B02A-369E-7641-89D3-B5E5D00C16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A50F85-0450-C947-AE5D-704CE346EC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14FBC-22B7-CA46-B955-454616AED068}"/>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5" name="Footer Placeholder 4">
            <a:extLst>
              <a:ext uri="{FF2B5EF4-FFF2-40B4-BE49-F238E27FC236}">
                <a16:creationId xmlns:a16="http://schemas.microsoft.com/office/drawing/2014/main" id="{E8DB1733-745D-4B4F-8E15-F5171E762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54331-5A62-164C-A41D-53D717C60E5C}"/>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57447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93A1FC-C123-5049-8B44-8F4061AA37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7139E3-7303-8949-A7BB-BA9C0B574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CE957-D20E-7148-BCB0-B1C71E44BC28}"/>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5" name="Footer Placeholder 4">
            <a:extLst>
              <a:ext uri="{FF2B5EF4-FFF2-40B4-BE49-F238E27FC236}">
                <a16:creationId xmlns:a16="http://schemas.microsoft.com/office/drawing/2014/main" id="{C0D6976B-6E01-D44D-A818-D9EF2FC1B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ED659-A19A-6A40-8FBD-1AF162988A55}"/>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106925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9267-9780-9940-BCC6-82514DC4BC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69F1AC-E8E9-CA4C-B307-EA041A4A8D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EC4B10-43BA-5E4E-A3C8-C203F08FAE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866A6E-7813-5C4E-8DD4-4D981F31BCE1}"/>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6" name="Footer Placeholder 5">
            <a:extLst>
              <a:ext uri="{FF2B5EF4-FFF2-40B4-BE49-F238E27FC236}">
                <a16:creationId xmlns:a16="http://schemas.microsoft.com/office/drawing/2014/main" id="{1E0539F1-53E9-8040-899F-A64C2DB244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10B309-67C3-714F-922D-069A428BF148}"/>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1062443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71D40-2BCE-BF4C-927B-5188AF6EC6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871DCA-8013-FC43-B29F-F690ACB0C5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9FE92E-8017-F445-A17B-1241CC0DF8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2110DE-5F18-994A-97E6-48A9E55B10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6534A0-99C4-224B-98A7-BADFB075A4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FB7F8F-E3E9-F648-A945-481CEEF81F92}"/>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8" name="Footer Placeholder 7">
            <a:extLst>
              <a:ext uri="{FF2B5EF4-FFF2-40B4-BE49-F238E27FC236}">
                <a16:creationId xmlns:a16="http://schemas.microsoft.com/office/drawing/2014/main" id="{30475C5B-ED08-DB47-914C-8F8D5B27D5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8A720E-EB53-B740-9B78-23F0A4AA646A}"/>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275140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EDD78-ABC5-FE48-B152-3BCA8113C4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F2013-5725-7144-A2B2-41EFA7257A21}"/>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4" name="Footer Placeholder 3">
            <a:extLst>
              <a:ext uri="{FF2B5EF4-FFF2-40B4-BE49-F238E27FC236}">
                <a16:creationId xmlns:a16="http://schemas.microsoft.com/office/drawing/2014/main" id="{58AA391E-A42F-5E45-9CFE-4627094BB4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3F6254-F9C2-8A42-BA89-5877414092F4}"/>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2006000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CFA7EA-C428-2446-8BD0-C5085F1A57AE}"/>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3" name="Footer Placeholder 2">
            <a:extLst>
              <a:ext uri="{FF2B5EF4-FFF2-40B4-BE49-F238E27FC236}">
                <a16:creationId xmlns:a16="http://schemas.microsoft.com/office/drawing/2014/main" id="{8D7CD10B-0256-684C-8A6E-093B57A9A0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96C796-E67E-9D4D-93CE-DDEE1BA598D3}"/>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66954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DD0A4-4074-C94C-A7B0-81BF153D57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6657CB-6450-564A-AC80-4B47D2DE67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A7690F-622E-DD41-9C69-77A101A7A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683CC7-FF30-374B-8882-0FD2F0D099D7}"/>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6" name="Footer Placeholder 5">
            <a:extLst>
              <a:ext uri="{FF2B5EF4-FFF2-40B4-BE49-F238E27FC236}">
                <a16:creationId xmlns:a16="http://schemas.microsoft.com/office/drawing/2014/main" id="{CD0193E0-9CA7-EE4C-8B59-92B03B16BC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07552E-D77A-BE40-9E02-7110EDD878F6}"/>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351728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72D8E-F9D6-1C4E-A29E-8628E4029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3BCF36-2520-8E44-A77A-9BF01CD394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812DD6-6148-E249-93DA-B871BA7D7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3DD84-0620-614B-8500-93D16C14D936}"/>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6" name="Footer Placeholder 5">
            <a:extLst>
              <a:ext uri="{FF2B5EF4-FFF2-40B4-BE49-F238E27FC236}">
                <a16:creationId xmlns:a16="http://schemas.microsoft.com/office/drawing/2014/main" id="{E266CA19-AE2F-064E-BC40-EA7AA99D88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AC8263-BD9D-E04A-99F5-7ABB9A55F30B}"/>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2692559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F4192B-2A12-E24F-AB68-CA85557176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0E6272-6F87-D240-8211-009B54EB02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B38FD-5928-E54B-B015-2C95A67F9D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E4826-AAEC-6740-9347-824FBF69FD76}" type="datetimeFigureOut">
              <a:rPr lang="en-US" smtClean="0"/>
              <a:t>3/11/22</a:t>
            </a:fld>
            <a:endParaRPr lang="en-US"/>
          </a:p>
        </p:txBody>
      </p:sp>
      <p:sp>
        <p:nvSpPr>
          <p:cNvPr id="5" name="Footer Placeholder 4">
            <a:extLst>
              <a:ext uri="{FF2B5EF4-FFF2-40B4-BE49-F238E27FC236}">
                <a16:creationId xmlns:a16="http://schemas.microsoft.com/office/drawing/2014/main" id="{7684EB6F-6BAE-2A4C-BE23-E5DDD17DAC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811220-A83E-9641-9669-5CDF160A23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81431-1D6C-F64F-B73C-BBD1B4E06489}"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195CE9DD-3DAF-7B42-877F-E38B354D69B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224484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B483E7-9A4F-8341-AF9A-0730162B64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17BE6D-5031-1842-8A2B-DCE23CA4A1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78E59-89DE-D243-9E86-8EF7338480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BBD79-94CB-8E40-8634-63BA99A67474}" type="datetimeFigureOut">
              <a:rPr lang="en-US" smtClean="0"/>
              <a:t>3/11/22</a:t>
            </a:fld>
            <a:endParaRPr lang="en-US"/>
          </a:p>
        </p:txBody>
      </p:sp>
      <p:sp>
        <p:nvSpPr>
          <p:cNvPr id="5" name="Footer Placeholder 4">
            <a:extLst>
              <a:ext uri="{FF2B5EF4-FFF2-40B4-BE49-F238E27FC236}">
                <a16:creationId xmlns:a16="http://schemas.microsoft.com/office/drawing/2014/main" id="{C7F38B13-4DCF-6E43-87B1-3584973550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61A9B1-9FD9-F14E-9487-6EB080117E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1F854-A1C4-364D-AD12-0D675343497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DB9C646C-1FEF-044F-BDB9-E6781BEB41B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2496654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ECD9E4-61A7-7C4F-B7BC-D5421D3EF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F831CD-B51D-5540-827F-828EC43D56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BC268-289C-8044-AD08-F5B2F06E2A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879BF-234D-784C-8AFA-6973029716F3}" type="datetimeFigureOut">
              <a:rPr lang="en-US" smtClean="0"/>
              <a:t>3/11/22</a:t>
            </a:fld>
            <a:endParaRPr lang="en-US"/>
          </a:p>
        </p:txBody>
      </p:sp>
      <p:sp>
        <p:nvSpPr>
          <p:cNvPr id="5" name="Footer Placeholder 4">
            <a:extLst>
              <a:ext uri="{FF2B5EF4-FFF2-40B4-BE49-F238E27FC236}">
                <a16:creationId xmlns:a16="http://schemas.microsoft.com/office/drawing/2014/main" id="{AEFE7230-B1CA-6049-9A79-0B8DC8366B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0C1D8C-EECB-7345-BF21-A52D700FE4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3A3BC-AF08-074C-B721-29A83774F535}" type="slidenum">
              <a:rPr lang="en-US" smtClean="0"/>
              <a:t>‹#›</a:t>
            </a:fld>
            <a:endParaRPr lang="en-US"/>
          </a:p>
        </p:txBody>
      </p:sp>
      <p:pic>
        <p:nvPicPr>
          <p:cNvPr id="8" name="Picture 7" descr="A picture containing text, yellow&#10;&#10;Description automatically generated">
            <a:extLst>
              <a:ext uri="{FF2B5EF4-FFF2-40B4-BE49-F238E27FC236}">
                <a16:creationId xmlns:a16="http://schemas.microsoft.com/office/drawing/2014/main" id="{000ACFD3-9EA4-3B49-8243-C704F95EDCA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895732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hyperlink" Target="https://caps.unl.edu/lets-talk"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icture 11" descr="Cognitive Behavior Therapy (CBT) -- Thoughts&#10;&#10;Drawing of head with thought bubbles branching outward and a lightbulb in the brain">
            <a:extLst>
              <a:ext uri="{FF2B5EF4-FFF2-40B4-BE49-F238E27FC236}">
                <a16:creationId xmlns:a16="http://schemas.microsoft.com/office/drawing/2014/main" id="{9A8AC4B3-22E3-9E4C-A37A-0CEC93AD1F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3" name="Picture 12" descr="Nebraska N Icon | Counseling &amp; Psychological Services">
            <a:extLst>
              <a:ext uri="{FF2B5EF4-FFF2-40B4-BE49-F238E27FC236}">
                <a16:creationId xmlns:a16="http://schemas.microsoft.com/office/drawing/2014/main" id="{FB56CBCE-ACEC-454E-B6C1-699B73A01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5963" y="5880099"/>
            <a:ext cx="2893845" cy="796471"/>
          </a:xfrm>
          <a:prstGeom prst="rect">
            <a:avLst/>
          </a:prstGeom>
        </p:spPr>
      </p:pic>
    </p:spTree>
    <p:extLst>
      <p:ext uri="{BB962C8B-B14F-4D97-AF65-F5344CB8AC3E}">
        <p14:creationId xmlns:p14="http://schemas.microsoft.com/office/powerpoint/2010/main" val="847911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4087D5-F54E-461C-8ABF-907887E3387D}"/>
              </a:ext>
            </a:extLst>
          </p:cNvPr>
          <p:cNvSpPr>
            <a:spLocks noGrp="1"/>
          </p:cNvSpPr>
          <p:nvPr>
            <p:ph idx="1"/>
          </p:nvPr>
        </p:nvSpPr>
        <p:spPr>
          <a:xfrm>
            <a:off x="838198" y="1825625"/>
            <a:ext cx="10515600" cy="4351338"/>
          </a:xfrm>
        </p:spPr>
        <p:txBody>
          <a:bodyPr>
            <a:noAutofit/>
          </a:bodyPr>
          <a:lstStyle/>
          <a:p>
            <a:pPr marL="0" indent="0">
              <a:lnSpc>
                <a:spcPct val="110000"/>
              </a:lnSpc>
              <a:buNone/>
            </a:pPr>
            <a:r>
              <a:rPr lang="en-US" dirty="0"/>
              <a:t>Usually, anxious thoughts focus on the worst possible outcomes, even when they aren’t likely. For example, a person who is nervous about giving a speech might think: </a:t>
            </a:r>
            <a:r>
              <a:rPr lang="en-US" i="1" dirty="0"/>
              <a:t>“I’m going to forget everything and embarrass myself, and I’ll never live it down.”</a:t>
            </a:r>
          </a:p>
          <a:p>
            <a:pPr marL="0" indent="0">
              <a:lnSpc>
                <a:spcPct val="110000"/>
              </a:lnSpc>
              <a:buNone/>
            </a:pPr>
            <a:r>
              <a:rPr lang="en-US" dirty="0"/>
              <a:t>As an outside observer, we know that an alternate, more rational thought might be: </a:t>
            </a:r>
            <a:r>
              <a:rPr lang="en-US" i="1" dirty="0"/>
              <a:t>“My speech might only be OK, but if I do mess up, everyone will forget about it soon enough.”</a:t>
            </a:r>
            <a:endParaRPr lang="en-US" dirty="0"/>
          </a:p>
        </p:txBody>
      </p:sp>
      <p:sp>
        <p:nvSpPr>
          <p:cNvPr id="8" name="Title 1">
            <a:extLst>
              <a:ext uri="{FF2B5EF4-FFF2-40B4-BE49-F238E27FC236}">
                <a16:creationId xmlns:a16="http://schemas.microsoft.com/office/drawing/2014/main" id="{E3EB16D4-88B3-8D4F-B1E0-61187D3B7D0B}"/>
              </a:ext>
            </a:extLst>
          </p:cNvPr>
          <p:cNvSpPr>
            <a:spLocks noGrp="1"/>
          </p:cNvSpPr>
          <p:nvPr>
            <p:ph type="title"/>
          </p:nvPr>
        </p:nvSpPr>
        <p:spPr>
          <a:xfrm>
            <a:off x="838200" y="365125"/>
            <a:ext cx="10515600" cy="1325563"/>
          </a:xfrm>
        </p:spPr>
        <p:txBody>
          <a:bodyPr/>
          <a:lstStyle/>
          <a:p>
            <a:r>
              <a:rPr lang="en-US" dirty="0"/>
              <a:t>Working through anxiety</a:t>
            </a:r>
          </a:p>
        </p:txBody>
      </p:sp>
    </p:spTree>
    <p:extLst>
      <p:ext uri="{BB962C8B-B14F-4D97-AF65-F5344CB8AC3E}">
        <p14:creationId xmlns:p14="http://schemas.microsoft.com/office/powerpoint/2010/main" val="3992936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9F98D240-C6F0-F943-95E2-FB0AC768819F}"/>
              </a:ext>
            </a:extLst>
          </p:cNvPr>
          <p:cNvSpPr/>
          <p:nvPr/>
        </p:nvSpPr>
        <p:spPr>
          <a:xfrm>
            <a:off x="838199" y="3910208"/>
            <a:ext cx="10515599" cy="113986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5755CF00-F5D3-4D03-A09D-6EB344D5D64A}"/>
              </a:ext>
            </a:extLst>
          </p:cNvPr>
          <p:cNvSpPr>
            <a:spLocks noGrp="1"/>
          </p:cNvSpPr>
          <p:nvPr>
            <p:ph type="title"/>
          </p:nvPr>
        </p:nvSpPr>
        <p:spPr/>
        <p:txBody>
          <a:bodyPr>
            <a:normAutofit/>
          </a:bodyPr>
          <a:lstStyle/>
          <a:p>
            <a:r>
              <a:rPr lang="en-US" dirty="0"/>
              <a:t>Using your own “worst outcome” and “likely outcome” from above, describe your…</a:t>
            </a:r>
          </a:p>
        </p:txBody>
      </p:sp>
      <p:sp>
        <p:nvSpPr>
          <p:cNvPr id="7" name="Rounded Rectangle 6">
            <a:extLst>
              <a:ext uri="{FF2B5EF4-FFF2-40B4-BE49-F238E27FC236}">
                <a16:creationId xmlns:a16="http://schemas.microsoft.com/office/drawing/2014/main" id="{208A6838-545C-9E45-9C5D-A18388FFB7E4}"/>
              </a:ext>
            </a:extLst>
          </p:cNvPr>
          <p:cNvSpPr/>
          <p:nvPr/>
        </p:nvSpPr>
        <p:spPr>
          <a:xfrm>
            <a:off x="838199" y="2492680"/>
            <a:ext cx="10515599" cy="113986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4087D5-F54E-461C-8ABF-907887E3387D}"/>
              </a:ext>
            </a:extLst>
          </p:cNvPr>
          <p:cNvSpPr>
            <a:spLocks noGrp="1"/>
          </p:cNvSpPr>
          <p:nvPr>
            <p:ph idx="1"/>
          </p:nvPr>
        </p:nvSpPr>
        <p:spPr>
          <a:xfrm>
            <a:off x="938406" y="2780778"/>
            <a:ext cx="9914351" cy="2657149"/>
          </a:xfrm>
        </p:spPr>
        <p:txBody>
          <a:bodyPr>
            <a:noAutofit/>
          </a:bodyPr>
          <a:lstStyle/>
          <a:p>
            <a:pPr marL="0" indent="0">
              <a:lnSpc>
                <a:spcPct val="110000"/>
              </a:lnSpc>
              <a:buNone/>
            </a:pPr>
            <a:r>
              <a:rPr lang="en-US" dirty="0"/>
              <a:t>Irrational thought:</a:t>
            </a:r>
          </a:p>
          <a:p>
            <a:pPr marL="0" indent="0">
              <a:lnSpc>
                <a:spcPct val="110000"/>
              </a:lnSpc>
              <a:buNone/>
            </a:pPr>
            <a:endParaRPr lang="en-US" sz="1400" dirty="0"/>
          </a:p>
          <a:p>
            <a:pPr marL="0" indent="0">
              <a:lnSpc>
                <a:spcPct val="110000"/>
              </a:lnSpc>
              <a:buNone/>
            </a:pPr>
            <a:endParaRPr lang="en-US" sz="2000" dirty="0"/>
          </a:p>
          <a:p>
            <a:pPr marL="0" indent="0">
              <a:lnSpc>
                <a:spcPct val="110000"/>
              </a:lnSpc>
              <a:buNone/>
            </a:pPr>
            <a:r>
              <a:rPr lang="en-US" dirty="0"/>
              <a:t>Rational thought:</a:t>
            </a:r>
          </a:p>
        </p:txBody>
      </p:sp>
    </p:spTree>
    <p:extLst>
      <p:ext uri="{BB962C8B-B14F-4D97-AF65-F5344CB8AC3E}">
        <p14:creationId xmlns:p14="http://schemas.microsoft.com/office/powerpoint/2010/main" val="1846668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5CF00-F5D3-4D03-A09D-6EB344D5D64A}"/>
              </a:ext>
            </a:extLst>
          </p:cNvPr>
          <p:cNvSpPr>
            <a:spLocks noGrp="1"/>
          </p:cNvSpPr>
          <p:nvPr>
            <p:ph type="title"/>
          </p:nvPr>
        </p:nvSpPr>
        <p:spPr/>
        <p:txBody>
          <a:bodyPr/>
          <a:lstStyle/>
          <a:p>
            <a:r>
              <a:rPr lang="en-US" dirty="0"/>
              <a:t>Challenging negative thinking</a:t>
            </a:r>
          </a:p>
        </p:txBody>
      </p:sp>
      <p:sp>
        <p:nvSpPr>
          <p:cNvPr id="3" name="Content Placeholder 2">
            <a:extLst>
              <a:ext uri="{FF2B5EF4-FFF2-40B4-BE49-F238E27FC236}">
                <a16:creationId xmlns:a16="http://schemas.microsoft.com/office/drawing/2014/main" id="{2C4087D5-F54E-461C-8ABF-907887E3387D}"/>
              </a:ext>
            </a:extLst>
          </p:cNvPr>
          <p:cNvSpPr>
            <a:spLocks noGrp="1"/>
          </p:cNvSpPr>
          <p:nvPr>
            <p:ph idx="1"/>
          </p:nvPr>
        </p:nvSpPr>
        <p:spPr/>
        <p:txBody>
          <a:bodyPr>
            <a:normAutofit/>
          </a:bodyPr>
          <a:lstStyle/>
          <a:p>
            <a:pPr marL="0" indent="0">
              <a:buNone/>
            </a:pPr>
            <a:r>
              <a:rPr lang="en-US" dirty="0"/>
              <a:t>Depression poor self-esteem, and anxiety are often the result of irrational negative thoughts. Someone who regularly receives positive feedback at work might feel that they are horrible at their job because of one criticism. Their irrational thought about job performance will dictate how they feel about themselves. Challenging irrational thoughts can help us change them. </a:t>
            </a:r>
          </a:p>
          <a:p>
            <a:endParaRPr lang="en-US" dirty="0"/>
          </a:p>
        </p:txBody>
      </p:sp>
    </p:spTree>
    <p:extLst>
      <p:ext uri="{BB962C8B-B14F-4D97-AF65-F5344CB8AC3E}">
        <p14:creationId xmlns:p14="http://schemas.microsoft.com/office/powerpoint/2010/main" val="1316621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5CF00-F5D3-4D03-A09D-6EB344D5D64A}"/>
              </a:ext>
            </a:extLst>
          </p:cNvPr>
          <p:cNvSpPr>
            <a:spLocks noGrp="1"/>
          </p:cNvSpPr>
          <p:nvPr>
            <p:ph type="title"/>
          </p:nvPr>
        </p:nvSpPr>
        <p:spPr/>
        <p:txBody>
          <a:bodyPr/>
          <a:lstStyle/>
          <a:p>
            <a:r>
              <a:rPr lang="en-US" dirty="0"/>
              <a:t>Answer the following questions to assess </a:t>
            </a:r>
            <a:br>
              <a:rPr lang="en-US" dirty="0"/>
            </a:br>
            <a:r>
              <a:rPr lang="en-US" dirty="0"/>
              <a:t>your thought</a:t>
            </a:r>
          </a:p>
        </p:txBody>
      </p:sp>
      <p:sp>
        <p:nvSpPr>
          <p:cNvPr id="3" name="Content Placeholder 2">
            <a:extLst>
              <a:ext uri="{FF2B5EF4-FFF2-40B4-BE49-F238E27FC236}">
                <a16:creationId xmlns:a16="http://schemas.microsoft.com/office/drawing/2014/main" id="{2C4087D5-F54E-461C-8ABF-907887E3387D}"/>
              </a:ext>
            </a:extLst>
          </p:cNvPr>
          <p:cNvSpPr>
            <a:spLocks noGrp="1"/>
          </p:cNvSpPr>
          <p:nvPr>
            <p:ph idx="1"/>
          </p:nvPr>
        </p:nvSpPr>
        <p:spPr/>
        <p:txBody>
          <a:bodyPr>
            <a:normAutofit/>
          </a:bodyPr>
          <a:lstStyle/>
          <a:p>
            <a:pPr>
              <a:lnSpc>
                <a:spcPct val="110000"/>
              </a:lnSpc>
            </a:pPr>
            <a:r>
              <a:rPr lang="en-US" dirty="0"/>
              <a:t>Is there substantial evidence for my thought?</a:t>
            </a:r>
          </a:p>
          <a:p>
            <a:pPr>
              <a:lnSpc>
                <a:spcPct val="110000"/>
              </a:lnSpc>
            </a:pPr>
            <a:r>
              <a:rPr lang="en-US" dirty="0"/>
              <a:t>Is there evidence contrary to my thought?</a:t>
            </a:r>
          </a:p>
          <a:p>
            <a:pPr>
              <a:lnSpc>
                <a:spcPct val="110000"/>
              </a:lnSpc>
            </a:pPr>
            <a:r>
              <a:rPr lang="en-US" dirty="0"/>
              <a:t>Am I attempting to interpret this situation without all the evidence?</a:t>
            </a:r>
          </a:p>
          <a:p>
            <a:pPr>
              <a:lnSpc>
                <a:spcPct val="110000"/>
              </a:lnSpc>
            </a:pPr>
            <a:r>
              <a:rPr lang="en-US" dirty="0"/>
              <a:t>What would a friend think about this situation?</a:t>
            </a:r>
          </a:p>
          <a:p>
            <a:pPr>
              <a:lnSpc>
                <a:spcPct val="110000"/>
              </a:lnSpc>
            </a:pPr>
            <a:r>
              <a:rPr lang="en-US" dirty="0"/>
              <a:t>If I look at the situation positively, how is it different?</a:t>
            </a:r>
          </a:p>
          <a:p>
            <a:pPr>
              <a:lnSpc>
                <a:spcPct val="110000"/>
              </a:lnSpc>
            </a:pPr>
            <a:r>
              <a:rPr lang="en-US" dirty="0"/>
              <a:t>Will this matter a year from now? How about five years from now?</a:t>
            </a:r>
          </a:p>
        </p:txBody>
      </p:sp>
    </p:spTree>
    <p:extLst>
      <p:ext uri="{BB962C8B-B14F-4D97-AF65-F5344CB8AC3E}">
        <p14:creationId xmlns:p14="http://schemas.microsoft.com/office/powerpoint/2010/main" val="3508682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E5C07-CDFE-45B5-B75B-211AEA0AD17B}"/>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2CD2090C-9047-4BA0-B6C3-DC5D13FCB074}"/>
              </a:ext>
            </a:extLst>
          </p:cNvPr>
          <p:cNvSpPr>
            <a:spLocks noGrp="1"/>
          </p:cNvSpPr>
          <p:nvPr>
            <p:ph idx="1"/>
          </p:nvPr>
        </p:nvSpPr>
        <p:spPr/>
        <p:txBody>
          <a:bodyPr>
            <a:noAutofit/>
          </a:bodyPr>
          <a:lstStyle/>
          <a:p>
            <a:pPr marL="0" indent="0">
              <a:lnSpc>
                <a:spcPts val="3040"/>
              </a:lnSpc>
              <a:spcBef>
                <a:spcPts val="0"/>
              </a:spcBef>
              <a:buNone/>
            </a:pPr>
            <a:r>
              <a:rPr lang="en-US" dirty="0"/>
              <a:t>If you’d like to connect with Counseling and Psychological Services (CAPS), we’re here for you.</a:t>
            </a:r>
          </a:p>
          <a:p>
            <a:pPr marL="0" indent="0">
              <a:lnSpc>
                <a:spcPts val="2340"/>
              </a:lnSpc>
              <a:spcBef>
                <a:spcPts val="0"/>
              </a:spcBef>
              <a:buNone/>
            </a:pPr>
            <a:endParaRPr lang="en-US" sz="2200" dirty="0"/>
          </a:p>
          <a:p>
            <a:pPr marL="0" indent="0">
              <a:lnSpc>
                <a:spcPts val="2340"/>
              </a:lnSpc>
              <a:spcBef>
                <a:spcPts val="0"/>
              </a:spcBef>
              <a:buNone/>
            </a:pPr>
            <a:r>
              <a:rPr lang="en-US" sz="2200" b="1" dirty="0"/>
              <a:t>Individual Counseling</a:t>
            </a:r>
            <a:br>
              <a:rPr lang="en-US" sz="2200" dirty="0"/>
            </a:br>
            <a:r>
              <a:rPr lang="en-US" sz="2200" dirty="0"/>
              <a:t>Call to schedule an appointment: (402) 472-7450</a:t>
            </a:r>
          </a:p>
          <a:p>
            <a:pPr marL="0" indent="0">
              <a:lnSpc>
                <a:spcPts val="2340"/>
              </a:lnSpc>
              <a:spcBef>
                <a:spcPts val="0"/>
              </a:spcBef>
              <a:buNone/>
            </a:pPr>
            <a:endParaRPr lang="en-US" sz="2200" dirty="0"/>
          </a:p>
          <a:p>
            <a:pPr marL="0" indent="0">
              <a:lnSpc>
                <a:spcPts val="2340"/>
              </a:lnSpc>
              <a:spcBef>
                <a:spcPts val="0"/>
              </a:spcBef>
              <a:buNone/>
            </a:pPr>
            <a:r>
              <a:rPr lang="en-US" sz="2200" b="1" dirty="0"/>
              <a:t>Let’s Talk</a:t>
            </a:r>
            <a:br>
              <a:rPr lang="en-US" sz="2200" dirty="0"/>
            </a:br>
            <a:r>
              <a:rPr lang="en-US" sz="2200" dirty="0"/>
              <a:t>Chat informally with a professional from CAPS. Learn more at </a:t>
            </a:r>
            <a:r>
              <a:rPr lang="en-US" sz="2200" dirty="0">
                <a:hlinkClick r:id="rId2"/>
              </a:rPr>
              <a:t>https://caps.unl.edu/lets-talk</a:t>
            </a:r>
            <a:r>
              <a:rPr lang="en-US" sz="2200" dirty="0"/>
              <a:t> </a:t>
            </a:r>
          </a:p>
          <a:p>
            <a:pPr marL="0">
              <a:lnSpc>
                <a:spcPts val="2340"/>
              </a:lnSpc>
              <a:spcBef>
                <a:spcPts val="0"/>
              </a:spcBef>
            </a:pPr>
            <a:r>
              <a:rPr lang="en-US" sz="2200" dirty="0"/>
              <a:t>Virtual sessions are available by appointment. </a:t>
            </a:r>
          </a:p>
          <a:p>
            <a:pPr marL="0">
              <a:lnSpc>
                <a:spcPts val="2340"/>
              </a:lnSpc>
              <a:spcBef>
                <a:spcPts val="0"/>
              </a:spcBef>
            </a:pPr>
            <a:r>
              <a:rPr lang="en-US" sz="2200" dirty="0"/>
              <a:t>In-person sessions available through TRIO or Military &amp; Veteran Success Center.</a:t>
            </a:r>
          </a:p>
          <a:p>
            <a:pPr marL="0" indent="0">
              <a:lnSpc>
                <a:spcPts val="2340"/>
              </a:lnSpc>
              <a:spcBef>
                <a:spcPts val="0"/>
              </a:spcBef>
              <a:buNone/>
            </a:pPr>
            <a:endParaRPr lang="en-US" sz="2200" dirty="0"/>
          </a:p>
          <a:p>
            <a:pPr marL="0" indent="0">
              <a:lnSpc>
                <a:spcPts val="2340"/>
              </a:lnSpc>
              <a:spcBef>
                <a:spcPts val="0"/>
              </a:spcBef>
              <a:buNone/>
            </a:pPr>
            <a:endParaRPr lang="en-US" sz="2200" dirty="0"/>
          </a:p>
          <a:p>
            <a:pPr marL="0" indent="0">
              <a:lnSpc>
                <a:spcPts val="2340"/>
              </a:lnSpc>
              <a:spcBef>
                <a:spcPts val="0"/>
              </a:spcBef>
              <a:buNone/>
            </a:pPr>
            <a:r>
              <a:rPr lang="en-US" sz="2200" dirty="0"/>
              <a:t>Counseling and Psychological Services | Located in the University Health Center, Level Two</a:t>
            </a:r>
          </a:p>
        </p:txBody>
      </p:sp>
    </p:spTree>
    <p:extLst>
      <p:ext uri="{BB962C8B-B14F-4D97-AF65-F5344CB8AC3E}">
        <p14:creationId xmlns:p14="http://schemas.microsoft.com/office/powerpoint/2010/main" val="326702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26C613C-6F61-334F-BE88-F86ADA88FAED}"/>
              </a:ext>
            </a:extLst>
          </p:cNvPr>
          <p:cNvSpPr>
            <a:spLocks noGrp="1"/>
          </p:cNvSpPr>
          <p:nvPr>
            <p:ph type="title"/>
          </p:nvPr>
        </p:nvSpPr>
        <p:spPr/>
        <p:txBody>
          <a:bodyPr>
            <a:normAutofit/>
          </a:bodyPr>
          <a:lstStyle/>
          <a:p>
            <a:r>
              <a:rPr lang="en-US" dirty="0"/>
              <a:t>What is cognitive behavior therapy (CBT)?</a:t>
            </a:r>
            <a:endParaRPr lang="en-US" i="1" dirty="0"/>
          </a:p>
        </p:txBody>
      </p:sp>
      <p:sp>
        <p:nvSpPr>
          <p:cNvPr id="5" name="Content Placeholder 4">
            <a:extLst>
              <a:ext uri="{FF2B5EF4-FFF2-40B4-BE49-F238E27FC236}">
                <a16:creationId xmlns:a16="http://schemas.microsoft.com/office/drawing/2014/main" id="{4BF73C11-7A5C-4C4B-89B2-98DF64ACD00A}"/>
              </a:ext>
            </a:extLst>
          </p:cNvPr>
          <p:cNvSpPr>
            <a:spLocks noGrp="1"/>
          </p:cNvSpPr>
          <p:nvPr>
            <p:ph idx="1"/>
          </p:nvPr>
        </p:nvSpPr>
        <p:spPr/>
        <p:txBody>
          <a:bodyPr>
            <a:noAutofit/>
          </a:bodyPr>
          <a:lstStyle/>
          <a:p>
            <a:pPr marL="0" indent="0">
              <a:buNone/>
            </a:pPr>
            <a:r>
              <a:rPr lang="en-US" dirty="0"/>
              <a:t>A type of therapy that focuses on one’s behaviors, cognitions, and emotions and how that influences how we navigate and view ourselves, others, and the world. </a:t>
            </a:r>
          </a:p>
          <a:p>
            <a:pPr marL="0" indent="0">
              <a:buNone/>
            </a:pPr>
            <a:endParaRPr lang="en-US" dirty="0"/>
          </a:p>
          <a:p>
            <a:pPr marL="0" indent="0">
              <a:buNone/>
            </a:pPr>
            <a:r>
              <a:rPr lang="en-US" dirty="0"/>
              <a:t>Today you’ll learn skills to manage unwanted thoughts from a cognitive behavioral approach. </a:t>
            </a:r>
          </a:p>
        </p:txBody>
      </p:sp>
    </p:spTree>
    <p:extLst>
      <p:ext uri="{BB962C8B-B14F-4D97-AF65-F5344CB8AC3E}">
        <p14:creationId xmlns:p14="http://schemas.microsoft.com/office/powerpoint/2010/main" val="275497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8FE5F-ED5F-414A-99A2-FFA5BD4C3FE1}"/>
              </a:ext>
            </a:extLst>
          </p:cNvPr>
          <p:cNvSpPr>
            <a:spLocks noGrp="1"/>
          </p:cNvSpPr>
          <p:nvPr>
            <p:ph type="title"/>
          </p:nvPr>
        </p:nvSpPr>
        <p:spPr/>
        <p:txBody>
          <a:bodyPr/>
          <a:lstStyle/>
          <a:p>
            <a:r>
              <a:rPr lang="en-US" dirty="0"/>
              <a:t>Cognitive behavior cycle</a:t>
            </a:r>
          </a:p>
        </p:txBody>
      </p:sp>
      <p:sp>
        <p:nvSpPr>
          <p:cNvPr id="10" name="Content Placeholder 9">
            <a:extLst>
              <a:ext uri="{FF2B5EF4-FFF2-40B4-BE49-F238E27FC236}">
                <a16:creationId xmlns:a16="http://schemas.microsoft.com/office/drawing/2014/main" id="{AFC4E83D-AE21-E848-ADFD-CA2D215B94A2}"/>
              </a:ext>
            </a:extLst>
          </p:cNvPr>
          <p:cNvSpPr>
            <a:spLocks noGrp="1"/>
          </p:cNvSpPr>
          <p:nvPr>
            <p:ph sz="half" idx="1"/>
          </p:nvPr>
        </p:nvSpPr>
        <p:spPr/>
        <p:txBody>
          <a:bodyPr/>
          <a:lstStyle/>
          <a:p>
            <a:pPr marL="0" marR="0" indent="0">
              <a:lnSpc>
                <a:spcPct val="107000"/>
              </a:lnSpc>
              <a:spcBef>
                <a:spcPts val="0"/>
              </a:spcBef>
              <a:spcAft>
                <a:spcPts val="2000"/>
              </a:spcAft>
              <a:buNone/>
            </a:pPr>
            <a:r>
              <a:rPr lang="en-US" dirty="0">
                <a:latin typeface="Calibri" panose="020F0502020204030204" pitchFamily="34" charset="0"/>
                <a:ea typeface="Calibri" panose="020F0502020204030204" pitchFamily="34" charset="0"/>
                <a:cs typeface="Times New Roman" panose="02020603050405020304" pitchFamily="18" charset="0"/>
              </a:rPr>
              <a:t>What we </a:t>
            </a:r>
            <a:r>
              <a:rPr lang="en-US" b="1" dirty="0">
                <a:latin typeface="Calibri" panose="020F0502020204030204" pitchFamily="34" charset="0"/>
                <a:ea typeface="Calibri" panose="020F0502020204030204" pitchFamily="34" charset="0"/>
                <a:cs typeface="Times New Roman" panose="02020603050405020304" pitchFamily="18" charset="0"/>
              </a:rPr>
              <a:t>THINK</a:t>
            </a:r>
            <a:r>
              <a:rPr lang="en-US" dirty="0">
                <a:latin typeface="Calibri" panose="020F0502020204030204" pitchFamily="34" charset="0"/>
                <a:ea typeface="Calibri" panose="020F0502020204030204" pitchFamily="34" charset="0"/>
                <a:cs typeface="Times New Roman" panose="02020603050405020304" pitchFamily="18" charset="0"/>
              </a:rPr>
              <a:t> affects how we </a:t>
            </a:r>
            <a:r>
              <a:rPr lang="en-US" b="1" dirty="0">
                <a:latin typeface="Calibri" panose="020F0502020204030204" pitchFamily="34" charset="0"/>
                <a:ea typeface="Calibri" panose="020F0502020204030204" pitchFamily="34" charset="0"/>
                <a:cs typeface="Times New Roman" panose="02020603050405020304" pitchFamily="18" charset="0"/>
              </a:rPr>
              <a:t>ACT</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dirty="0">
                <a:latin typeface="Calibri" panose="020F0502020204030204" pitchFamily="34" charset="0"/>
                <a:ea typeface="Calibri" panose="020F0502020204030204" pitchFamily="34" charset="0"/>
                <a:cs typeface="Times New Roman" panose="02020603050405020304" pitchFamily="18" charset="0"/>
              </a:rPr>
              <a:t>FEEL</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2000"/>
              </a:spcAft>
              <a:buNone/>
            </a:pPr>
            <a:r>
              <a:rPr lang="en-US" dirty="0">
                <a:latin typeface="Calibri" panose="020F0502020204030204" pitchFamily="34" charset="0"/>
                <a:ea typeface="Calibri" panose="020F0502020204030204" pitchFamily="34" charset="0"/>
                <a:cs typeface="Times New Roman" panose="02020603050405020304" pitchFamily="18" charset="0"/>
              </a:rPr>
              <a:t>How we </a:t>
            </a:r>
            <a:r>
              <a:rPr lang="en-US" b="1" dirty="0">
                <a:latin typeface="Calibri" panose="020F0502020204030204" pitchFamily="34" charset="0"/>
                <a:ea typeface="Calibri" panose="020F0502020204030204" pitchFamily="34" charset="0"/>
                <a:cs typeface="Times New Roman" panose="02020603050405020304" pitchFamily="18" charset="0"/>
              </a:rPr>
              <a:t>FEEL</a:t>
            </a:r>
            <a:r>
              <a:rPr lang="en-US" dirty="0">
                <a:latin typeface="Calibri" panose="020F0502020204030204" pitchFamily="34" charset="0"/>
                <a:ea typeface="Calibri" panose="020F0502020204030204" pitchFamily="34" charset="0"/>
                <a:cs typeface="Times New Roman" panose="02020603050405020304" pitchFamily="18" charset="0"/>
              </a:rPr>
              <a:t> affects what we </a:t>
            </a:r>
            <a:r>
              <a:rPr lang="en-US" b="1" dirty="0">
                <a:latin typeface="Calibri" panose="020F0502020204030204" pitchFamily="34" charset="0"/>
                <a:ea typeface="Calibri" panose="020F0502020204030204" pitchFamily="34" charset="0"/>
                <a:cs typeface="Times New Roman" panose="02020603050405020304" pitchFamily="18" charset="0"/>
              </a:rPr>
              <a:t>THINK</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dirty="0">
                <a:latin typeface="Calibri" panose="020F0502020204030204" pitchFamily="34" charset="0"/>
                <a:ea typeface="Calibri" panose="020F0502020204030204" pitchFamily="34" charset="0"/>
                <a:cs typeface="Times New Roman" panose="02020603050405020304" pitchFamily="18" charset="0"/>
              </a:rPr>
              <a:t>DO</a:t>
            </a:r>
          </a:p>
          <a:p>
            <a:pPr marL="0" marR="0" indent="0">
              <a:lnSpc>
                <a:spcPct val="107000"/>
              </a:lnSpc>
              <a:spcBef>
                <a:spcPts val="0"/>
              </a:spcBef>
              <a:spcAft>
                <a:spcPts val="2000"/>
              </a:spcAft>
              <a:buNone/>
            </a:pPr>
            <a:r>
              <a:rPr lang="en-US" dirty="0">
                <a:latin typeface="Calibri" panose="020F0502020204030204" pitchFamily="34" charset="0"/>
                <a:ea typeface="Calibri" panose="020F0502020204030204" pitchFamily="34" charset="0"/>
                <a:cs typeface="Times New Roman" panose="02020603050405020304" pitchFamily="18" charset="0"/>
              </a:rPr>
              <a:t>What we </a:t>
            </a:r>
            <a:r>
              <a:rPr lang="en-US" b="1" dirty="0">
                <a:latin typeface="Calibri" panose="020F0502020204030204" pitchFamily="34" charset="0"/>
                <a:ea typeface="Calibri" panose="020F0502020204030204" pitchFamily="34" charset="0"/>
                <a:cs typeface="Times New Roman" panose="02020603050405020304" pitchFamily="18" charset="0"/>
              </a:rPr>
              <a:t>DO</a:t>
            </a:r>
            <a:r>
              <a:rPr lang="en-US" dirty="0">
                <a:latin typeface="Calibri" panose="020F0502020204030204" pitchFamily="34" charset="0"/>
                <a:ea typeface="Calibri" panose="020F0502020204030204" pitchFamily="34" charset="0"/>
                <a:cs typeface="Times New Roman" panose="02020603050405020304" pitchFamily="18" charset="0"/>
              </a:rPr>
              <a:t> affects how we </a:t>
            </a:r>
            <a:r>
              <a:rPr lang="en-US" b="1" dirty="0">
                <a:latin typeface="Calibri" panose="020F0502020204030204" pitchFamily="34" charset="0"/>
                <a:ea typeface="Calibri" panose="020F0502020204030204" pitchFamily="34" charset="0"/>
                <a:cs typeface="Times New Roman" panose="02020603050405020304" pitchFamily="18" charset="0"/>
              </a:rPr>
              <a:t>THINK</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dirty="0">
                <a:latin typeface="Calibri" panose="020F0502020204030204" pitchFamily="34" charset="0"/>
                <a:ea typeface="Calibri" panose="020F0502020204030204" pitchFamily="34" charset="0"/>
                <a:cs typeface="Times New Roman" panose="02020603050405020304" pitchFamily="18" charset="0"/>
              </a:rPr>
              <a:t>FEEL</a:t>
            </a:r>
            <a:endParaRPr lang="en-US" b="1" dirty="0"/>
          </a:p>
        </p:txBody>
      </p:sp>
      <p:pic>
        <p:nvPicPr>
          <p:cNvPr id="3" name="Content Placeholder 2" descr="Circular chart showing that behavior, feelings and thoughts are all intertwined.">
            <a:extLst>
              <a:ext uri="{FF2B5EF4-FFF2-40B4-BE49-F238E27FC236}">
                <a16:creationId xmlns:a16="http://schemas.microsoft.com/office/drawing/2014/main" id="{B03F5BC0-F077-2F46-8E36-66AE6CE1969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93977" y="198601"/>
            <a:ext cx="6460798" cy="6460798"/>
          </a:xfrm>
        </p:spPr>
      </p:pic>
    </p:spTree>
    <p:extLst>
      <p:ext uri="{BB962C8B-B14F-4D97-AF65-F5344CB8AC3E}">
        <p14:creationId xmlns:p14="http://schemas.microsoft.com/office/powerpoint/2010/main" val="1738767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5CF00-F5D3-4D03-A09D-6EB344D5D64A}"/>
              </a:ext>
            </a:extLst>
          </p:cNvPr>
          <p:cNvSpPr>
            <a:spLocks noGrp="1"/>
          </p:cNvSpPr>
          <p:nvPr>
            <p:ph type="title"/>
          </p:nvPr>
        </p:nvSpPr>
        <p:spPr>
          <a:xfrm>
            <a:off x="838199" y="365125"/>
            <a:ext cx="10760901" cy="1325563"/>
          </a:xfrm>
        </p:spPr>
        <p:txBody>
          <a:bodyPr/>
          <a:lstStyle/>
          <a:p>
            <a:r>
              <a:rPr lang="en-US" dirty="0"/>
              <a:t>Skill: Challenging anxious or negative thoughts</a:t>
            </a:r>
          </a:p>
        </p:txBody>
      </p:sp>
      <p:sp>
        <p:nvSpPr>
          <p:cNvPr id="3" name="Content Placeholder 2">
            <a:extLst>
              <a:ext uri="{FF2B5EF4-FFF2-40B4-BE49-F238E27FC236}">
                <a16:creationId xmlns:a16="http://schemas.microsoft.com/office/drawing/2014/main" id="{2C4087D5-F54E-461C-8ABF-907887E3387D}"/>
              </a:ext>
            </a:extLst>
          </p:cNvPr>
          <p:cNvSpPr>
            <a:spLocks noGrp="1"/>
          </p:cNvSpPr>
          <p:nvPr>
            <p:ph idx="1"/>
          </p:nvPr>
        </p:nvSpPr>
        <p:spPr>
          <a:xfrm>
            <a:off x="838200" y="1825625"/>
            <a:ext cx="7165932" cy="4351338"/>
          </a:xfrm>
        </p:spPr>
        <p:txBody>
          <a:bodyPr>
            <a:noAutofit/>
          </a:bodyPr>
          <a:lstStyle/>
          <a:p>
            <a:pPr marL="0" indent="0">
              <a:buNone/>
            </a:pPr>
            <a:r>
              <a:rPr lang="en-US" dirty="0"/>
              <a:t>Why challenge thoughts? </a:t>
            </a:r>
          </a:p>
          <a:p>
            <a:r>
              <a:rPr lang="en-US" dirty="0"/>
              <a:t>Thoughts are not always true. Thoughts are not facts. Thoughts can be subjective. Thoughts can be biased by past experiences or by what we hear, read, or see. </a:t>
            </a:r>
          </a:p>
          <a:p>
            <a:r>
              <a:rPr lang="en-US" dirty="0"/>
              <a:t>Our thoughts are VALID and REAL, but that doesn’t guarantee they are an accurate representation of the truth. </a:t>
            </a:r>
          </a:p>
          <a:p>
            <a:r>
              <a:rPr lang="en-US" dirty="0">
                <a:latin typeface="Calibri" panose="020F0502020204030204" pitchFamily="34" charset="0"/>
                <a:ea typeface="Calibri" panose="020F0502020204030204" pitchFamily="34" charset="0"/>
                <a:cs typeface="Times New Roman" panose="02020603050405020304" pitchFamily="18" charset="0"/>
              </a:rPr>
              <a:t>Our thoughts can produce unwanted feelings and actions… such as anxiety.</a:t>
            </a:r>
            <a:r>
              <a:rPr lang="en-US" dirty="0"/>
              <a:t> </a:t>
            </a:r>
          </a:p>
        </p:txBody>
      </p:sp>
    </p:spTree>
    <p:extLst>
      <p:ext uri="{BB962C8B-B14F-4D97-AF65-F5344CB8AC3E}">
        <p14:creationId xmlns:p14="http://schemas.microsoft.com/office/powerpoint/2010/main" val="153175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5CF00-F5D3-4D03-A09D-6EB344D5D64A}"/>
              </a:ext>
            </a:extLst>
          </p:cNvPr>
          <p:cNvSpPr>
            <a:spLocks noGrp="1"/>
          </p:cNvSpPr>
          <p:nvPr>
            <p:ph type="title"/>
          </p:nvPr>
        </p:nvSpPr>
        <p:spPr/>
        <p:txBody>
          <a:bodyPr/>
          <a:lstStyle/>
          <a:p>
            <a:r>
              <a:rPr lang="en-US" dirty="0"/>
              <a:t>Understanding anxiety</a:t>
            </a:r>
          </a:p>
        </p:txBody>
      </p:sp>
      <p:sp>
        <p:nvSpPr>
          <p:cNvPr id="3" name="Content Placeholder 2">
            <a:extLst>
              <a:ext uri="{FF2B5EF4-FFF2-40B4-BE49-F238E27FC236}">
                <a16:creationId xmlns:a16="http://schemas.microsoft.com/office/drawing/2014/main" id="{2C4087D5-F54E-461C-8ABF-907887E3387D}"/>
              </a:ext>
            </a:extLst>
          </p:cNvPr>
          <p:cNvSpPr>
            <a:spLocks noGrp="1"/>
          </p:cNvSpPr>
          <p:nvPr>
            <p:ph idx="1"/>
          </p:nvPr>
        </p:nvSpPr>
        <p:spPr/>
        <p:txBody>
          <a:bodyPr>
            <a:noAutofit/>
          </a:bodyPr>
          <a:lstStyle/>
          <a:p>
            <a:pPr>
              <a:lnSpc>
                <a:spcPct val="110000"/>
              </a:lnSpc>
            </a:pPr>
            <a:r>
              <a:rPr lang="en-US" dirty="0"/>
              <a:t>Anxiety is a common emotion that can be helpful/adaptive in various situations. </a:t>
            </a:r>
          </a:p>
          <a:p>
            <a:pPr>
              <a:lnSpc>
                <a:spcPct val="110000"/>
              </a:lnSpc>
            </a:pPr>
            <a:r>
              <a:rPr lang="en-US" dirty="0"/>
              <a:t>However, once your body knows and understands anxiety, your body will often be triggered to create feelings and physical reactions even amid a situation that isn’t life threatening. </a:t>
            </a:r>
          </a:p>
          <a:p>
            <a:pPr>
              <a:lnSpc>
                <a:spcPct val="110000"/>
              </a:lnSpc>
            </a:pPr>
            <a:endParaRPr lang="en-US" dirty="0"/>
          </a:p>
        </p:txBody>
      </p:sp>
    </p:spTree>
    <p:extLst>
      <p:ext uri="{BB962C8B-B14F-4D97-AF65-F5344CB8AC3E}">
        <p14:creationId xmlns:p14="http://schemas.microsoft.com/office/powerpoint/2010/main" val="132017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5CF00-F5D3-4D03-A09D-6EB344D5D64A}"/>
              </a:ext>
            </a:extLst>
          </p:cNvPr>
          <p:cNvSpPr>
            <a:spLocks noGrp="1"/>
          </p:cNvSpPr>
          <p:nvPr>
            <p:ph type="title"/>
          </p:nvPr>
        </p:nvSpPr>
        <p:spPr/>
        <p:txBody>
          <a:bodyPr/>
          <a:lstStyle/>
          <a:p>
            <a:r>
              <a:rPr lang="en-US" dirty="0"/>
              <a:t>Describe a common situation that triggers your anxiety</a:t>
            </a:r>
          </a:p>
        </p:txBody>
      </p:sp>
      <p:sp>
        <p:nvSpPr>
          <p:cNvPr id="3" name="Content Placeholder 2">
            <a:extLst>
              <a:ext uri="{FF2B5EF4-FFF2-40B4-BE49-F238E27FC236}">
                <a16:creationId xmlns:a16="http://schemas.microsoft.com/office/drawing/2014/main" id="{2C4087D5-F54E-461C-8ABF-907887E3387D}"/>
              </a:ext>
            </a:extLst>
          </p:cNvPr>
          <p:cNvSpPr>
            <a:spLocks noGrp="1"/>
          </p:cNvSpPr>
          <p:nvPr>
            <p:ph idx="1"/>
          </p:nvPr>
        </p:nvSpPr>
        <p:spPr/>
        <p:txBody>
          <a:bodyPr>
            <a:noAutofit/>
          </a:bodyPr>
          <a:lstStyle/>
          <a:p>
            <a:pPr marL="0" indent="0">
              <a:lnSpc>
                <a:spcPct val="110000"/>
              </a:lnSpc>
              <a:buNone/>
            </a:pPr>
            <a:r>
              <a:rPr lang="en-US" i="1" dirty="0"/>
              <a:t>Ex: “Giving a speech in front of a crowd” or “driving in rush hour traffic”</a:t>
            </a:r>
          </a:p>
        </p:txBody>
      </p:sp>
      <p:sp>
        <p:nvSpPr>
          <p:cNvPr id="5" name="Rounded Rectangle 4">
            <a:extLst>
              <a:ext uri="{FF2B5EF4-FFF2-40B4-BE49-F238E27FC236}">
                <a16:creationId xmlns:a16="http://schemas.microsoft.com/office/drawing/2014/main" id="{74108E19-7D92-BF44-B928-3B5C752E32E4}"/>
              </a:ext>
            </a:extLst>
          </p:cNvPr>
          <p:cNvSpPr/>
          <p:nvPr/>
        </p:nvSpPr>
        <p:spPr>
          <a:xfrm>
            <a:off x="838199" y="2855934"/>
            <a:ext cx="10515599" cy="332102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7380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4087D5-F54E-461C-8ABF-907887E3387D}"/>
              </a:ext>
            </a:extLst>
          </p:cNvPr>
          <p:cNvSpPr>
            <a:spLocks noGrp="1"/>
          </p:cNvSpPr>
          <p:nvPr>
            <p:ph idx="1"/>
          </p:nvPr>
        </p:nvSpPr>
        <p:spPr>
          <a:xfrm>
            <a:off x="838198" y="1825625"/>
            <a:ext cx="10515600" cy="4351338"/>
          </a:xfrm>
        </p:spPr>
        <p:txBody>
          <a:bodyPr>
            <a:noAutofit/>
          </a:bodyPr>
          <a:lstStyle/>
          <a:p>
            <a:pPr marL="0" indent="0">
              <a:lnSpc>
                <a:spcPct val="110000"/>
              </a:lnSpc>
              <a:buNone/>
            </a:pPr>
            <a:r>
              <a:rPr lang="en-US" dirty="0"/>
              <a:t>Anxiety distorts our thinking by causing us to </a:t>
            </a:r>
            <a:r>
              <a:rPr lang="en-US" b="1" dirty="0"/>
              <a:t>overestimate the likelihood of something going wrong and</a:t>
            </a:r>
            <a:r>
              <a:rPr lang="en-US" dirty="0"/>
              <a:t> </a:t>
            </a:r>
            <a:r>
              <a:rPr lang="en-US" b="1" dirty="0"/>
              <a:t>imagine the potential consequences as worse than they really are</a:t>
            </a:r>
            <a:r>
              <a:rPr lang="en-US" dirty="0"/>
              <a:t>. </a:t>
            </a:r>
          </a:p>
          <a:p>
            <a:pPr marL="0" indent="0">
              <a:lnSpc>
                <a:spcPct val="110000"/>
              </a:lnSpc>
              <a:buNone/>
            </a:pPr>
            <a:r>
              <a:rPr lang="en-US" dirty="0"/>
              <a:t>Sometimes, just taking a moment to think about these facts can help us recognize our irrational thoughts.</a:t>
            </a:r>
          </a:p>
        </p:txBody>
      </p:sp>
      <p:sp>
        <p:nvSpPr>
          <p:cNvPr id="8" name="Title 1">
            <a:extLst>
              <a:ext uri="{FF2B5EF4-FFF2-40B4-BE49-F238E27FC236}">
                <a16:creationId xmlns:a16="http://schemas.microsoft.com/office/drawing/2014/main" id="{E3EB16D4-88B3-8D4F-B1E0-61187D3B7D0B}"/>
              </a:ext>
            </a:extLst>
          </p:cNvPr>
          <p:cNvSpPr>
            <a:spLocks noGrp="1"/>
          </p:cNvSpPr>
          <p:nvPr>
            <p:ph type="title"/>
          </p:nvPr>
        </p:nvSpPr>
        <p:spPr>
          <a:xfrm>
            <a:off x="838200" y="365125"/>
            <a:ext cx="10515600" cy="1325563"/>
          </a:xfrm>
        </p:spPr>
        <p:txBody>
          <a:bodyPr/>
          <a:lstStyle/>
          <a:p>
            <a:r>
              <a:rPr lang="en-US" dirty="0"/>
              <a:t>Understanding anxiety</a:t>
            </a:r>
          </a:p>
        </p:txBody>
      </p:sp>
    </p:spTree>
    <p:extLst>
      <p:ext uri="{BB962C8B-B14F-4D97-AF65-F5344CB8AC3E}">
        <p14:creationId xmlns:p14="http://schemas.microsoft.com/office/powerpoint/2010/main" val="203839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9F98D240-C6F0-F943-95E2-FB0AC768819F}"/>
              </a:ext>
            </a:extLst>
          </p:cNvPr>
          <p:cNvSpPr/>
          <p:nvPr/>
        </p:nvSpPr>
        <p:spPr>
          <a:xfrm>
            <a:off x="838199" y="3647162"/>
            <a:ext cx="10515599" cy="113986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ounded Rectangle 8">
            <a:extLst>
              <a:ext uri="{FF2B5EF4-FFF2-40B4-BE49-F238E27FC236}">
                <a16:creationId xmlns:a16="http://schemas.microsoft.com/office/drawing/2014/main" id="{ACB4C7A5-B447-D44C-AD3A-C5F5448DFE58}"/>
              </a:ext>
            </a:extLst>
          </p:cNvPr>
          <p:cNvSpPr/>
          <p:nvPr/>
        </p:nvSpPr>
        <p:spPr>
          <a:xfrm>
            <a:off x="838198" y="5064690"/>
            <a:ext cx="10515599" cy="113986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5755CF00-F5D3-4D03-A09D-6EB344D5D64A}"/>
              </a:ext>
            </a:extLst>
          </p:cNvPr>
          <p:cNvSpPr>
            <a:spLocks noGrp="1"/>
          </p:cNvSpPr>
          <p:nvPr>
            <p:ph type="title"/>
          </p:nvPr>
        </p:nvSpPr>
        <p:spPr/>
        <p:txBody>
          <a:bodyPr>
            <a:normAutofit fontScale="90000"/>
          </a:bodyPr>
          <a:lstStyle/>
          <a:p>
            <a:r>
              <a:rPr lang="en-US" dirty="0"/>
              <a:t>Imagine you’re faced with the anxiety-producing situation from the previous slide. Describe the…</a:t>
            </a:r>
          </a:p>
        </p:txBody>
      </p:sp>
      <p:sp>
        <p:nvSpPr>
          <p:cNvPr id="7" name="Rounded Rectangle 6">
            <a:extLst>
              <a:ext uri="{FF2B5EF4-FFF2-40B4-BE49-F238E27FC236}">
                <a16:creationId xmlns:a16="http://schemas.microsoft.com/office/drawing/2014/main" id="{208A6838-545C-9E45-9C5D-A18388FFB7E4}"/>
              </a:ext>
            </a:extLst>
          </p:cNvPr>
          <p:cNvSpPr/>
          <p:nvPr/>
        </p:nvSpPr>
        <p:spPr>
          <a:xfrm>
            <a:off x="838199" y="2229634"/>
            <a:ext cx="10515599" cy="113986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4087D5-F54E-461C-8ABF-907887E3387D}"/>
              </a:ext>
            </a:extLst>
          </p:cNvPr>
          <p:cNvSpPr>
            <a:spLocks noGrp="1"/>
          </p:cNvSpPr>
          <p:nvPr>
            <p:ph idx="1"/>
          </p:nvPr>
        </p:nvSpPr>
        <p:spPr>
          <a:xfrm>
            <a:off x="938406" y="2517732"/>
            <a:ext cx="9914351" cy="2657149"/>
          </a:xfrm>
        </p:spPr>
        <p:txBody>
          <a:bodyPr>
            <a:noAutofit/>
          </a:bodyPr>
          <a:lstStyle/>
          <a:p>
            <a:pPr marL="0" indent="0">
              <a:lnSpc>
                <a:spcPct val="110000"/>
              </a:lnSpc>
              <a:buNone/>
            </a:pPr>
            <a:r>
              <a:rPr lang="en-US" dirty="0"/>
              <a:t>Worst outcome:</a:t>
            </a:r>
          </a:p>
          <a:p>
            <a:pPr marL="0" indent="0">
              <a:lnSpc>
                <a:spcPct val="110000"/>
              </a:lnSpc>
              <a:buNone/>
            </a:pPr>
            <a:endParaRPr lang="en-US" sz="1400" dirty="0"/>
          </a:p>
          <a:p>
            <a:pPr marL="0" indent="0">
              <a:lnSpc>
                <a:spcPct val="110000"/>
              </a:lnSpc>
              <a:buNone/>
            </a:pPr>
            <a:endParaRPr lang="en-US" sz="2000" dirty="0"/>
          </a:p>
          <a:p>
            <a:pPr marL="0" indent="0">
              <a:lnSpc>
                <a:spcPct val="110000"/>
              </a:lnSpc>
              <a:buNone/>
            </a:pPr>
            <a:r>
              <a:rPr lang="en-US" dirty="0"/>
              <a:t>Best outcome:</a:t>
            </a:r>
          </a:p>
          <a:p>
            <a:pPr marL="0" indent="0">
              <a:lnSpc>
                <a:spcPct val="110000"/>
              </a:lnSpc>
              <a:buNone/>
            </a:pPr>
            <a:endParaRPr lang="en-US" sz="1400" dirty="0"/>
          </a:p>
          <a:p>
            <a:pPr marL="0" indent="0">
              <a:lnSpc>
                <a:spcPct val="110000"/>
              </a:lnSpc>
              <a:buNone/>
            </a:pPr>
            <a:endParaRPr lang="en-US" sz="2400" dirty="0"/>
          </a:p>
          <a:p>
            <a:pPr marL="0" indent="0">
              <a:lnSpc>
                <a:spcPct val="110000"/>
              </a:lnSpc>
              <a:buNone/>
            </a:pPr>
            <a:r>
              <a:rPr lang="en-US" dirty="0"/>
              <a:t>Likely outcome:</a:t>
            </a:r>
          </a:p>
        </p:txBody>
      </p:sp>
    </p:spTree>
    <p:extLst>
      <p:ext uri="{BB962C8B-B14F-4D97-AF65-F5344CB8AC3E}">
        <p14:creationId xmlns:p14="http://schemas.microsoft.com/office/powerpoint/2010/main" val="2836260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9F98D240-C6F0-F943-95E2-FB0AC768819F}"/>
              </a:ext>
            </a:extLst>
          </p:cNvPr>
          <p:cNvSpPr/>
          <p:nvPr/>
        </p:nvSpPr>
        <p:spPr>
          <a:xfrm>
            <a:off x="838199" y="3647162"/>
            <a:ext cx="10515599" cy="113986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ounded Rectangle 8">
            <a:extLst>
              <a:ext uri="{FF2B5EF4-FFF2-40B4-BE49-F238E27FC236}">
                <a16:creationId xmlns:a16="http://schemas.microsoft.com/office/drawing/2014/main" id="{ACB4C7A5-B447-D44C-AD3A-C5F5448DFE58}"/>
              </a:ext>
            </a:extLst>
          </p:cNvPr>
          <p:cNvSpPr/>
          <p:nvPr/>
        </p:nvSpPr>
        <p:spPr>
          <a:xfrm>
            <a:off x="838198" y="5064690"/>
            <a:ext cx="10515599" cy="113986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5755CF00-F5D3-4D03-A09D-6EB344D5D64A}"/>
              </a:ext>
            </a:extLst>
          </p:cNvPr>
          <p:cNvSpPr>
            <a:spLocks noGrp="1"/>
          </p:cNvSpPr>
          <p:nvPr>
            <p:ph type="title"/>
          </p:nvPr>
        </p:nvSpPr>
        <p:spPr/>
        <p:txBody>
          <a:bodyPr>
            <a:normAutofit/>
          </a:bodyPr>
          <a:lstStyle/>
          <a:p>
            <a:r>
              <a:rPr lang="en-US" dirty="0"/>
              <a:t>Imagine the worst outcome comes true. Would it still matter…</a:t>
            </a:r>
          </a:p>
        </p:txBody>
      </p:sp>
      <p:sp>
        <p:nvSpPr>
          <p:cNvPr id="7" name="Rounded Rectangle 6">
            <a:extLst>
              <a:ext uri="{FF2B5EF4-FFF2-40B4-BE49-F238E27FC236}">
                <a16:creationId xmlns:a16="http://schemas.microsoft.com/office/drawing/2014/main" id="{208A6838-545C-9E45-9C5D-A18388FFB7E4}"/>
              </a:ext>
            </a:extLst>
          </p:cNvPr>
          <p:cNvSpPr/>
          <p:nvPr/>
        </p:nvSpPr>
        <p:spPr>
          <a:xfrm>
            <a:off x="838199" y="2229634"/>
            <a:ext cx="10515599" cy="113986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4087D5-F54E-461C-8ABF-907887E3387D}"/>
              </a:ext>
            </a:extLst>
          </p:cNvPr>
          <p:cNvSpPr>
            <a:spLocks noGrp="1"/>
          </p:cNvSpPr>
          <p:nvPr>
            <p:ph idx="1"/>
          </p:nvPr>
        </p:nvSpPr>
        <p:spPr>
          <a:xfrm>
            <a:off x="938406" y="2517732"/>
            <a:ext cx="9914351" cy="2657149"/>
          </a:xfrm>
        </p:spPr>
        <p:txBody>
          <a:bodyPr>
            <a:noAutofit/>
          </a:bodyPr>
          <a:lstStyle/>
          <a:p>
            <a:pPr marL="0" indent="0">
              <a:lnSpc>
                <a:spcPct val="110000"/>
              </a:lnSpc>
              <a:buNone/>
            </a:pPr>
            <a:r>
              <a:rPr lang="en-US" dirty="0"/>
              <a:t>1 week from now:</a:t>
            </a:r>
          </a:p>
          <a:p>
            <a:pPr marL="0" indent="0">
              <a:lnSpc>
                <a:spcPct val="110000"/>
              </a:lnSpc>
              <a:buNone/>
            </a:pPr>
            <a:endParaRPr lang="en-US" sz="1400" dirty="0"/>
          </a:p>
          <a:p>
            <a:pPr marL="0" indent="0">
              <a:lnSpc>
                <a:spcPct val="110000"/>
              </a:lnSpc>
              <a:buNone/>
            </a:pPr>
            <a:endParaRPr lang="en-US" sz="2000" dirty="0"/>
          </a:p>
          <a:p>
            <a:pPr marL="0" indent="0">
              <a:lnSpc>
                <a:spcPct val="110000"/>
              </a:lnSpc>
              <a:buNone/>
            </a:pPr>
            <a:r>
              <a:rPr lang="en-US" dirty="0"/>
              <a:t>1 month from now :</a:t>
            </a:r>
          </a:p>
          <a:p>
            <a:pPr marL="0" indent="0">
              <a:lnSpc>
                <a:spcPct val="110000"/>
              </a:lnSpc>
              <a:buNone/>
            </a:pPr>
            <a:endParaRPr lang="en-US" sz="1400" dirty="0"/>
          </a:p>
          <a:p>
            <a:pPr marL="0" indent="0">
              <a:lnSpc>
                <a:spcPct val="110000"/>
              </a:lnSpc>
              <a:buNone/>
            </a:pPr>
            <a:endParaRPr lang="en-US" sz="2400" dirty="0"/>
          </a:p>
          <a:p>
            <a:pPr marL="0" indent="0">
              <a:lnSpc>
                <a:spcPct val="110000"/>
              </a:lnSpc>
              <a:buNone/>
            </a:pPr>
            <a:r>
              <a:rPr lang="en-US" dirty="0"/>
              <a:t>1 year from now :</a:t>
            </a:r>
          </a:p>
        </p:txBody>
      </p:sp>
    </p:spTree>
    <p:extLst>
      <p:ext uri="{BB962C8B-B14F-4D97-AF65-F5344CB8AC3E}">
        <p14:creationId xmlns:p14="http://schemas.microsoft.com/office/powerpoint/2010/main" val="100971657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F00899D642A14DAA5C76E3EE6B6D18" ma:contentTypeVersion="13" ma:contentTypeDescription="Create a new document." ma:contentTypeScope="" ma:versionID="5af77d54c9710f5c909803cdf1ae193d">
  <xsd:schema xmlns:xsd="http://www.w3.org/2001/XMLSchema" xmlns:xs="http://www.w3.org/2001/XMLSchema" xmlns:p="http://schemas.microsoft.com/office/2006/metadata/properties" xmlns:ns2="eb48af6b-0b55-4e7c-8dad-352f4e90748d" xmlns:ns3="93c67354-0612-4b49-b9d1-d4ff44f6faf5" xmlns:ns4="e2b24a15-f023-4bfa-a6c1-cc93adc8fe53" targetNamespace="http://schemas.microsoft.com/office/2006/metadata/properties" ma:root="true" ma:fieldsID="c804e88906c4dac61710926061ee6cf6" ns2:_="" ns3:_="" ns4:_="">
    <xsd:import namespace="eb48af6b-0b55-4e7c-8dad-352f4e90748d"/>
    <xsd:import namespace="93c67354-0612-4b49-b9d1-d4ff44f6faf5"/>
    <xsd:import namespace="e2b24a15-f023-4bfa-a6c1-cc93adc8fe53"/>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8af6b-0b55-4e7c-8dad-352f4e9074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3c67354-0612-4b49-b9d1-d4ff44f6faf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b24a15-f023-4bfa-a6c1-cc93adc8fe53"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eb48af6b-0b55-4e7c-8dad-352f4e90748d">C6ZVMUCPSF5T-930783841-144273</_dlc_DocId>
    <_dlc_DocIdUrl xmlns="eb48af6b-0b55-4e7c-8dad-352f4e90748d">
      <Url>https://uofnelincoln.sharepoint.com/sites/UNL-SAOVC/Marketing/_layouts/15/DocIdRedir.aspx?ID=C6ZVMUCPSF5T-930783841-144273</Url>
      <Description>C6ZVMUCPSF5T-930783841-144273</Description>
    </_dlc_DocIdUrl>
  </documentManagement>
</p:properties>
</file>

<file path=customXml/itemProps1.xml><?xml version="1.0" encoding="utf-8"?>
<ds:datastoreItem xmlns:ds="http://schemas.openxmlformats.org/officeDocument/2006/customXml" ds:itemID="{FB9501F4-7449-4D08-AA9F-1EE63B6798D1}"/>
</file>

<file path=customXml/itemProps2.xml><?xml version="1.0" encoding="utf-8"?>
<ds:datastoreItem xmlns:ds="http://schemas.openxmlformats.org/officeDocument/2006/customXml" ds:itemID="{7067CAF5-C56B-4E77-B4EB-793A24DC1F9C}">
  <ds:schemaRefs>
    <ds:schemaRef ds:uri="http://schemas.microsoft.com/sharepoint/events"/>
  </ds:schemaRefs>
</ds:datastoreItem>
</file>

<file path=customXml/itemProps3.xml><?xml version="1.0" encoding="utf-8"?>
<ds:datastoreItem xmlns:ds="http://schemas.openxmlformats.org/officeDocument/2006/customXml" ds:itemID="{CF2EDA70-EA32-4E65-A0C9-E2D1508D84B7}">
  <ds:schemaRefs>
    <ds:schemaRef ds:uri="http://schemas.microsoft.com/sharepoint/v3/contenttype/forms"/>
  </ds:schemaRefs>
</ds:datastoreItem>
</file>

<file path=customXml/itemProps4.xml><?xml version="1.0" encoding="utf-8"?>
<ds:datastoreItem xmlns:ds="http://schemas.openxmlformats.org/officeDocument/2006/customXml" ds:itemID="{24DAF33C-A73D-40F2-82C3-E732AC717CC1}">
  <ds:schemaRefs>
    <ds:schemaRef ds:uri="http://purl.org/dc/elements/1.1/"/>
    <ds:schemaRef ds:uri="http://schemas.microsoft.com/office/2006/documentManagement/types"/>
    <ds:schemaRef ds:uri="http://purl.org/dc/dcmitype/"/>
    <ds:schemaRef ds:uri="http://www.w3.org/XML/1998/namespace"/>
    <ds:schemaRef ds:uri="a2bb1a05-b553-4a5d-b877-dd73a88b1188"/>
    <ds:schemaRef ds:uri="http://purl.org/dc/terms/"/>
    <ds:schemaRef ds:uri="http://schemas.openxmlformats.org/package/2006/metadata/core-properties"/>
    <ds:schemaRef ds:uri="http://schemas.microsoft.com/office/infopath/2007/PartnerControls"/>
    <ds:schemaRef ds:uri="1febaaca-d826-49dc-a682-d32f807cfe7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191</TotalTime>
  <Words>680</Words>
  <Application>Microsoft Macintosh PowerPoint</Application>
  <PresentationFormat>Widescreen</PresentationFormat>
  <Paragraphs>66</Paragraphs>
  <Slides>14</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14</vt:i4>
      </vt:variant>
    </vt:vector>
  </HeadingPairs>
  <TitlesOfParts>
    <vt:vector size="20" baseType="lpstr">
      <vt:lpstr>Arial</vt:lpstr>
      <vt:lpstr>Calibri</vt:lpstr>
      <vt:lpstr>Calibri Light</vt:lpstr>
      <vt:lpstr>Custom Design</vt:lpstr>
      <vt:lpstr>1_Custom Design</vt:lpstr>
      <vt:lpstr>2_Custom Design</vt:lpstr>
      <vt:lpstr>PowerPoint Presentation</vt:lpstr>
      <vt:lpstr>What is cognitive behavior therapy (CBT)?</vt:lpstr>
      <vt:lpstr>Cognitive behavior cycle</vt:lpstr>
      <vt:lpstr>Skill: Challenging anxious or negative thoughts</vt:lpstr>
      <vt:lpstr>Understanding anxiety</vt:lpstr>
      <vt:lpstr>Describe a common situation that triggers your anxiety</vt:lpstr>
      <vt:lpstr>Understanding anxiety</vt:lpstr>
      <vt:lpstr>Imagine you’re faced with the anxiety-producing situation from the previous slide. Describe the…</vt:lpstr>
      <vt:lpstr>Imagine the worst outcome comes true. Would it still matter…</vt:lpstr>
      <vt:lpstr>Working through anxiety</vt:lpstr>
      <vt:lpstr>Using your own “worst outcome” and “likely outcome” from above, describe your…</vt:lpstr>
      <vt:lpstr>Challenging negative thinking</vt:lpstr>
      <vt:lpstr>Answer the following questions to assess  your thought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Esteem</dc:title>
  <dc:creator>Kristin Jagels</dc:creator>
  <cp:lastModifiedBy>Lauren Gayer</cp:lastModifiedBy>
  <cp:revision>32</cp:revision>
  <dcterms:created xsi:type="dcterms:W3CDTF">2020-08-06T20:32:37Z</dcterms:created>
  <dcterms:modified xsi:type="dcterms:W3CDTF">2022-03-11T16:22:32Z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0x010100E9F00899D642A14DAA5C76E3EE6B6D18</vt:lpwstr>
  </property>
  <property fmtid="{D5CDD505-2E9C-101B-9397-08002B2CF9AE}" pid="3" name="_dlc_DocIdItemGuid">
    <vt:lpwstr>a6b0dc55-a5d4-4f05-a453-77bb0d1d1aec</vt:lpwstr>
  </property>
</Properties>
</file>